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8288000" cy="10287000"/>
  <p:notesSz cx="6858000" cy="9144000"/>
  <p:embeddedFontLst>
    <p:embeddedFont>
      <p:font typeface="Almarai" panose="020B0604020202020204" charset="-78"/>
      <p:regular r:id="rId33"/>
    </p:embeddedFont>
    <p:embeddedFont>
      <p:font typeface="Almarai Bold" panose="020B0604020202020204" charset="-78"/>
      <p:regular r:id="rId34"/>
    </p:embeddedFont>
    <p:embeddedFont>
      <p:font typeface="Canva Sans" panose="020B0604020202020204" charset="0"/>
      <p:regular r:id="rId35"/>
    </p:embeddedFont>
    <p:embeddedFont>
      <p:font typeface="Canva Sans Bold" panose="020B0604020202020204" charset="0"/>
      <p:regular r:id="rId36"/>
    </p:embeddedFont>
    <p:embeddedFont>
      <p:font typeface="Gagalin" panose="020B0604020202020204" charset="0"/>
      <p:regular r:id="rId37"/>
    </p:embeddedFont>
    <p:embeddedFont>
      <p:font typeface="Lalezar" panose="00000500000000000000" pitchFamily="2" charset="-78"/>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898" y="34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5.svg"/><Relationship Id="rId7"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3.svg"/><Relationship Id="rId10" Type="http://schemas.openxmlformats.org/officeDocument/2006/relationships/image" Target="../media/image23.png"/><Relationship Id="rId4" Type="http://schemas.openxmlformats.org/officeDocument/2006/relationships/image" Target="../media/image2.png"/><Relationship Id="rId9"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5.svg"/><Relationship Id="rId7"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3.svg"/><Relationship Id="rId10" Type="http://schemas.openxmlformats.org/officeDocument/2006/relationships/image" Target="../media/image24.png"/><Relationship Id="rId4" Type="http://schemas.openxmlformats.org/officeDocument/2006/relationships/image" Target="../media/image2.png"/><Relationship Id="rId9"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5.svg"/><Relationship Id="rId7"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3.svg"/><Relationship Id="rId10" Type="http://schemas.openxmlformats.org/officeDocument/2006/relationships/image" Target="../media/image25.png"/><Relationship Id="rId4" Type="http://schemas.openxmlformats.org/officeDocument/2006/relationships/image" Target="../media/image2.png"/><Relationship Id="rId9"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5.svg"/><Relationship Id="rId7"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3.svg"/><Relationship Id="rId10" Type="http://schemas.openxmlformats.org/officeDocument/2006/relationships/image" Target="../media/image26.png"/><Relationship Id="rId4" Type="http://schemas.openxmlformats.org/officeDocument/2006/relationships/image" Target="../media/image2.png"/><Relationship Id="rId9"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5.svg"/><Relationship Id="rId7"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3.svg"/><Relationship Id="rId10" Type="http://schemas.openxmlformats.org/officeDocument/2006/relationships/image" Target="../media/image27.png"/><Relationship Id="rId4" Type="http://schemas.openxmlformats.org/officeDocument/2006/relationships/image" Target="../media/image2.png"/><Relationship Id="rId9" Type="http://schemas.openxmlformats.org/officeDocument/2006/relationships/image" Target="../media/image7.png"/></Relationships>
</file>

<file path=ppt/slides/_rels/slide1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5.svg"/><Relationship Id="rId7"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3.svg"/><Relationship Id="rId10" Type="http://schemas.openxmlformats.org/officeDocument/2006/relationships/image" Target="../media/image28.png"/><Relationship Id="rId4" Type="http://schemas.openxmlformats.org/officeDocument/2006/relationships/image" Target="../media/image2.png"/><Relationship Id="rId9"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1.pn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3.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4.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5.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8.sv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7.png"/><Relationship Id="rId7"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7.png"/><Relationship Id="rId2" Type="http://schemas.openxmlformats.org/officeDocument/2006/relationships/image" Target="../media/image58.jpe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61.png"/><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3.png"/><Relationship Id="rId4" Type="http://schemas.openxmlformats.org/officeDocument/2006/relationships/image" Target="../media/image12.svg"/></Relationships>
</file>

<file path=ppt/slides/_rels/slide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5.svg"/><Relationship Id="rId7"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3.svg"/><Relationship Id="rId10" Type="http://schemas.openxmlformats.org/officeDocument/2006/relationships/image" Target="../media/image18.png"/><Relationship Id="rId4" Type="http://schemas.openxmlformats.org/officeDocument/2006/relationships/image" Target="../media/image2.png"/><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5.svg"/><Relationship Id="rId7"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3.svg"/><Relationship Id="rId10" Type="http://schemas.openxmlformats.org/officeDocument/2006/relationships/image" Target="../media/image19.png"/><Relationship Id="rId4" Type="http://schemas.openxmlformats.org/officeDocument/2006/relationships/image" Target="../media/image2.png"/><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5.svg"/><Relationship Id="rId7"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3.svg"/><Relationship Id="rId10" Type="http://schemas.openxmlformats.org/officeDocument/2006/relationships/image" Target="../media/image20.png"/><Relationship Id="rId4" Type="http://schemas.openxmlformats.org/officeDocument/2006/relationships/image" Target="../media/image2.png"/><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5.svg"/><Relationship Id="rId7"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3.svg"/><Relationship Id="rId10" Type="http://schemas.openxmlformats.org/officeDocument/2006/relationships/image" Target="../media/image21.png"/><Relationship Id="rId4" Type="http://schemas.openxmlformats.org/officeDocument/2006/relationships/image" Target="../media/image2.png"/><Relationship Id="rId9"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5.svg"/><Relationship Id="rId7"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3.svg"/><Relationship Id="rId10" Type="http://schemas.openxmlformats.org/officeDocument/2006/relationships/image" Target="../media/image22.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31E40"/>
        </a:solidFill>
        <a:effectLst/>
      </p:bgPr>
    </p:bg>
    <p:spTree>
      <p:nvGrpSpPr>
        <p:cNvPr id="1" name=""/>
        <p:cNvGrpSpPr/>
        <p:nvPr/>
      </p:nvGrpSpPr>
      <p:grpSpPr>
        <a:xfrm>
          <a:off x="0" y="0"/>
          <a:ext cx="0" cy="0"/>
          <a:chOff x="0" y="0"/>
          <a:chExt cx="0" cy="0"/>
        </a:xfrm>
      </p:grpSpPr>
      <p:grpSp>
        <p:nvGrpSpPr>
          <p:cNvPr id="2" name="Group 2"/>
          <p:cNvGrpSpPr/>
          <p:nvPr/>
        </p:nvGrpSpPr>
        <p:grpSpPr>
          <a:xfrm>
            <a:off x="13982689" y="-781916"/>
            <a:ext cx="1683983" cy="2405689"/>
            <a:chOff x="0" y="0"/>
            <a:chExt cx="4445000" cy="6350000"/>
          </a:xfrm>
        </p:grpSpPr>
        <p:sp>
          <p:nvSpPr>
            <p:cNvPr id="3" name="Freeform 3"/>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sp>
        <p:nvSpPr>
          <p:cNvPr id="4" name="Freeform 4"/>
          <p:cNvSpPr/>
          <p:nvPr/>
        </p:nvSpPr>
        <p:spPr>
          <a:xfrm>
            <a:off x="14565940" y="-491592"/>
            <a:ext cx="8754599" cy="8754599"/>
          </a:xfrm>
          <a:custGeom>
            <a:avLst/>
            <a:gdLst/>
            <a:ahLst/>
            <a:cxnLst/>
            <a:rect l="l" t="t" r="r" b="b"/>
            <a:pathLst>
              <a:path w="8754599" h="8754599">
                <a:moveTo>
                  <a:pt x="0" y="0"/>
                </a:moveTo>
                <a:lnTo>
                  <a:pt x="8754598" y="0"/>
                </a:lnTo>
                <a:lnTo>
                  <a:pt x="8754598" y="8754599"/>
                </a:lnTo>
                <a:lnTo>
                  <a:pt x="0" y="87545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2201419" y="5061812"/>
            <a:ext cx="5246522" cy="7495031"/>
            <a:chOff x="0" y="0"/>
            <a:chExt cx="4445000" cy="6350000"/>
          </a:xfrm>
        </p:grpSpPr>
        <p:sp>
          <p:nvSpPr>
            <p:cNvPr id="6" name="Freeform 6"/>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5"/>
              <a:stretch>
                <a:fillRect l="-57142" r="-57142"/>
              </a:stretch>
            </a:blipFill>
          </p:spPr>
        </p:sp>
      </p:grpSp>
      <p:grpSp>
        <p:nvGrpSpPr>
          <p:cNvPr id="7" name="Group 7"/>
          <p:cNvGrpSpPr/>
          <p:nvPr/>
        </p:nvGrpSpPr>
        <p:grpSpPr>
          <a:xfrm>
            <a:off x="12079597" y="4887780"/>
            <a:ext cx="5490167" cy="7843095"/>
            <a:chOff x="0" y="0"/>
            <a:chExt cx="4445000" cy="6350000"/>
          </a:xfrm>
        </p:grpSpPr>
        <p:sp>
          <p:nvSpPr>
            <p:cNvPr id="8" name="Freeform 8"/>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14231" t="-6270" r="-9498"/>
              </a:stretch>
            </a:blipFill>
          </p:spPr>
        </p:sp>
      </p:grpSp>
      <p:grpSp>
        <p:nvGrpSpPr>
          <p:cNvPr id="9" name="Group 9"/>
          <p:cNvGrpSpPr/>
          <p:nvPr/>
        </p:nvGrpSpPr>
        <p:grpSpPr>
          <a:xfrm rot="-10800000">
            <a:off x="9144000" y="6196748"/>
            <a:ext cx="2564685" cy="3663835"/>
            <a:chOff x="0" y="0"/>
            <a:chExt cx="4445000" cy="6350000"/>
          </a:xfrm>
        </p:grpSpPr>
        <p:sp>
          <p:nvSpPr>
            <p:cNvPr id="10" name="Freeform 10"/>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11" name="Group 11"/>
          <p:cNvGrpSpPr/>
          <p:nvPr/>
        </p:nvGrpSpPr>
        <p:grpSpPr>
          <a:xfrm>
            <a:off x="9839600" y="-1621939"/>
            <a:ext cx="4985080" cy="7121543"/>
            <a:chOff x="0" y="0"/>
            <a:chExt cx="4445000" cy="6350000"/>
          </a:xfrm>
        </p:grpSpPr>
        <p:sp>
          <p:nvSpPr>
            <p:cNvPr id="12" name="Freeform 12"/>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7"/>
              <a:stretch>
                <a:fillRect l="-165149" r="-42897"/>
              </a:stretch>
            </a:blipFill>
          </p:spPr>
        </p:sp>
      </p:grpSp>
      <p:grpSp>
        <p:nvGrpSpPr>
          <p:cNvPr id="13" name="Group 13"/>
          <p:cNvGrpSpPr/>
          <p:nvPr/>
        </p:nvGrpSpPr>
        <p:grpSpPr>
          <a:xfrm rot="5400000">
            <a:off x="16605949" y="3464712"/>
            <a:ext cx="841991" cy="84199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sp>
        <p:nvSpPr>
          <p:cNvPr id="15" name="Freeform 15"/>
          <p:cNvSpPr/>
          <p:nvPr/>
        </p:nvSpPr>
        <p:spPr>
          <a:xfrm>
            <a:off x="-5976625" y="4306703"/>
            <a:ext cx="8754599" cy="8754599"/>
          </a:xfrm>
          <a:custGeom>
            <a:avLst/>
            <a:gdLst/>
            <a:ahLst/>
            <a:cxnLst/>
            <a:rect l="l" t="t" r="r" b="b"/>
            <a:pathLst>
              <a:path w="8754599" h="8754599">
                <a:moveTo>
                  <a:pt x="0" y="0"/>
                </a:moveTo>
                <a:lnTo>
                  <a:pt x="8754599" y="0"/>
                </a:lnTo>
                <a:lnTo>
                  <a:pt x="8754599" y="8754599"/>
                </a:lnTo>
                <a:lnTo>
                  <a:pt x="0" y="87545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a:off x="15930795" y="233263"/>
            <a:ext cx="2192301" cy="795437"/>
          </a:xfrm>
          <a:custGeom>
            <a:avLst/>
            <a:gdLst/>
            <a:ahLst/>
            <a:cxnLst/>
            <a:rect l="l" t="t" r="r" b="b"/>
            <a:pathLst>
              <a:path w="2192301" h="795437">
                <a:moveTo>
                  <a:pt x="0" y="0"/>
                </a:moveTo>
                <a:lnTo>
                  <a:pt x="2192301" y="0"/>
                </a:lnTo>
                <a:lnTo>
                  <a:pt x="2192301" y="795437"/>
                </a:lnTo>
                <a:lnTo>
                  <a:pt x="0" y="795437"/>
                </a:lnTo>
                <a:lnTo>
                  <a:pt x="0" y="0"/>
                </a:lnTo>
                <a:close/>
              </a:path>
            </a:pathLst>
          </a:custGeom>
          <a:blipFill>
            <a:blip r:embed="rId8"/>
            <a:stretch>
              <a:fillRect/>
            </a:stretch>
          </a:blipFill>
        </p:spPr>
      </p:sp>
      <p:sp>
        <p:nvSpPr>
          <p:cNvPr id="17" name="TextBox 17"/>
          <p:cNvSpPr txBox="1"/>
          <p:nvPr/>
        </p:nvSpPr>
        <p:spPr>
          <a:xfrm>
            <a:off x="1319737" y="6944421"/>
            <a:ext cx="7570252" cy="2627646"/>
          </a:xfrm>
          <a:prstGeom prst="rect">
            <a:avLst/>
          </a:prstGeom>
        </p:spPr>
        <p:txBody>
          <a:bodyPr lIns="0" tIns="0" rIns="0" bIns="0" rtlCol="0" anchor="t">
            <a:spAutoFit/>
          </a:bodyPr>
          <a:lstStyle/>
          <a:p>
            <a:pPr algn="l">
              <a:lnSpc>
                <a:spcPts val="3479"/>
              </a:lnSpc>
            </a:pPr>
            <a:r>
              <a:rPr lang="en-US" sz="2829" spc="390">
                <a:solidFill>
                  <a:srgbClr val="FFFFFF"/>
                </a:solidFill>
                <a:latin typeface="Gagalin"/>
                <a:ea typeface="Gagalin"/>
                <a:cs typeface="Gagalin"/>
                <a:sym typeface="Gagalin"/>
              </a:rPr>
              <a:t>Presented by: </a:t>
            </a:r>
          </a:p>
          <a:p>
            <a:pPr algn="l">
              <a:lnSpc>
                <a:spcPts val="3479"/>
              </a:lnSpc>
            </a:pPr>
            <a:r>
              <a:rPr lang="en-US" sz="2829" spc="390">
                <a:solidFill>
                  <a:srgbClr val="FFFFFF"/>
                </a:solidFill>
                <a:latin typeface="Gagalin"/>
                <a:ea typeface="Gagalin"/>
                <a:cs typeface="Gagalin"/>
                <a:sym typeface="Gagalin"/>
              </a:rPr>
              <a:t>Dave Jason B. Salte</a:t>
            </a:r>
          </a:p>
          <a:p>
            <a:pPr algn="l">
              <a:lnSpc>
                <a:spcPts val="3479"/>
              </a:lnSpc>
            </a:pPr>
            <a:r>
              <a:rPr lang="en-US" sz="2829" spc="390">
                <a:solidFill>
                  <a:srgbClr val="FFFFFF"/>
                </a:solidFill>
                <a:latin typeface="Gagalin"/>
                <a:ea typeface="Gagalin"/>
                <a:cs typeface="Gagalin"/>
                <a:sym typeface="Gagalin"/>
              </a:rPr>
              <a:t>Andre G. Salvador</a:t>
            </a:r>
          </a:p>
          <a:p>
            <a:pPr algn="l">
              <a:lnSpc>
                <a:spcPts val="3479"/>
              </a:lnSpc>
            </a:pPr>
            <a:r>
              <a:rPr lang="en-US" sz="2829" spc="390">
                <a:solidFill>
                  <a:srgbClr val="FFFFFF"/>
                </a:solidFill>
                <a:latin typeface="Gagalin"/>
                <a:ea typeface="Gagalin"/>
                <a:cs typeface="Gagalin"/>
                <a:sym typeface="Gagalin"/>
              </a:rPr>
              <a:t>Jeffrey Romerosa</a:t>
            </a:r>
          </a:p>
          <a:p>
            <a:pPr algn="l">
              <a:lnSpc>
                <a:spcPts val="3479"/>
              </a:lnSpc>
            </a:pPr>
            <a:endParaRPr lang="en-US" sz="2829" spc="390">
              <a:solidFill>
                <a:srgbClr val="FFFFFF"/>
              </a:solidFill>
              <a:latin typeface="Gagalin"/>
              <a:ea typeface="Gagalin"/>
              <a:cs typeface="Gagalin"/>
              <a:sym typeface="Gagalin"/>
            </a:endParaRPr>
          </a:p>
          <a:p>
            <a:pPr marL="0" lvl="0" indent="0" algn="l">
              <a:lnSpc>
                <a:spcPts val="3479"/>
              </a:lnSpc>
              <a:spcBef>
                <a:spcPct val="0"/>
              </a:spcBef>
            </a:pPr>
            <a:endParaRPr lang="en-US" sz="2829" spc="390">
              <a:solidFill>
                <a:srgbClr val="FFFFFF"/>
              </a:solidFill>
              <a:latin typeface="Gagalin"/>
              <a:ea typeface="Gagalin"/>
              <a:cs typeface="Gagalin"/>
              <a:sym typeface="Gagalin"/>
            </a:endParaRPr>
          </a:p>
        </p:txBody>
      </p:sp>
      <p:sp>
        <p:nvSpPr>
          <p:cNvPr id="18" name="TextBox 18"/>
          <p:cNvSpPr txBox="1"/>
          <p:nvPr/>
        </p:nvSpPr>
        <p:spPr>
          <a:xfrm>
            <a:off x="1028700" y="1360303"/>
            <a:ext cx="5588276" cy="2946400"/>
          </a:xfrm>
          <a:prstGeom prst="rect">
            <a:avLst/>
          </a:prstGeom>
        </p:spPr>
        <p:txBody>
          <a:bodyPr lIns="0" tIns="0" rIns="0" bIns="0" rtlCol="0" anchor="t">
            <a:spAutoFit/>
          </a:bodyPr>
          <a:lstStyle/>
          <a:p>
            <a:pPr algn="just">
              <a:lnSpc>
                <a:spcPts val="11466"/>
              </a:lnSpc>
            </a:pPr>
            <a:r>
              <a:rPr lang="en-US" sz="9555" b="1">
                <a:solidFill>
                  <a:srgbClr val="FFFFFF"/>
                </a:solidFill>
                <a:latin typeface="Almarai Bold"/>
                <a:ea typeface="Almarai Bold"/>
                <a:cs typeface="Almarai Bold"/>
                <a:sym typeface="Almarai Bold"/>
              </a:rPr>
              <a:t> CAMERA</a:t>
            </a:r>
          </a:p>
          <a:p>
            <a:pPr algn="just">
              <a:lnSpc>
                <a:spcPts val="11466"/>
              </a:lnSpc>
            </a:pPr>
            <a:r>
              <a:rPr lang="en-US" sz="9555" b="1">
                <a:solidFill>
                  <a:srgbClr val="FFFFFF"/>
                </a:solidFill>
                <a:latin typeface="Almarai Bold"/>
                <a:ea typeface="Almarai Bold"/>
                <a:cs typeface="Almarai Bold"/>
                <a:sym typeface="Almarai Bold"/>
              </a:rPr>
              <a:t> RENTAL</a:t>
            </a:r>
          </a:p>
        </p:txBody>
      </p:sp>
      <p:sp>
        <p:nvSpPr>
          <p:cNvPr id="19" name="TextBox 19"/>
          <p:cNvSpPr txBox="1"/>
          <p:nvPr/>
        </p:nvSpPr>
        <p:spPr>
          <a:xfrm>
            <a:off x="1319737" y="4408311"/>
            <a:ext cx="4039137" cy="1470379"/>
          </a:xfrm>
          <a:prstGeom prst="rect">
            <a:avLst/>
          </a:prstGeom>
        </p:spPr>
        <p:txBody>
          <a:bodyPr lIns="0" tIns="0" rIns="0" bIns="0" rtlCol="0" anchor="t">
            <a:spAutoFit/>
          </a:bodyPr>
          <a:lstStyle/>
          <a:p>
            <a:pPr algn="l">
              <a:lnSpc>
                <a:spcPts val="11466"/>
              </a:lnSpc>
            </a:pPr>
            <a:r>
              <a:rPr lang="en-US" sz="9555" b="1">
                <a:solidFill>
                  <a:srgbClr val="17E3B2"/>
                </a:solidFill>
                <a:latin typeface="Almarai Bold"/>
                <a:ea typeface="Almarai Bold"/>
                <a:cs typeface="Almarai Bold"/>
                <a:sym typeface="Almarai Bold"/>
              </a:rPr>
              <a:t>IT 108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966396" y="9258300"/>
            <a:ext cx="13457996" cy="3264379"/>
            <a:chOff x="0" y="0"/>
            <a:chExt cx="17943995" cy="4352506"/>
          </a:xfrm>
        </p:grpSpPr>
        <p:sp>
          <p:nvSpPr>
            <p:cNvPr id="3" name="Freeform 3"/>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sp>
        <p:sp>
          <p:nvSpPr>
            <p:cNvPr id="5" name="Freeform 5"/>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sp>
      </p:grpSp>
      <p:sp>
        <p:nvSpPr>
          <p:cNvPr id="7" name="Freeform 7"/>
          <p:cNvSpPr/>
          <p:nvPr/>
        </p:nvSpPr>
        <p:spPr>
          <a:xfrm>
            <a:off x="14613775" y="-4787359"/>
            <a:ext cx="8754599" cy="8754599"/>
          </a:xfrm>
          <a:custGeom>
            <a:avLst/>
            <a:gdLst/>
            <a:ahLst/>
            <a:cxnLst/>
            <a:rect l="l" t="t" r="r" b="b"/>
            <a:pathLst>
              <a:path w="8754599" h="8754599">
                <a:moveTo>
                  <a:pt x="0" y="0"/>
                </a:moveTo>
                <a:lnTo>
                  <a:pt x="8754599" y="0"/>
                </a:lnTo>
                <a:lnTo>
                  <a:pt x="8754599" y="8754598"/>
                </a:lnTo>
                <a:lnTo>
                  <a:pt x="0" y="87545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15763958" y="-781916"/>
            <a:ext cx="1683983" cy="2405689"/>
            <a:chOff x="0" y="0"/>
            <a:chExt cx="4445000" cy="6350000"/>
          </a:xfrm>
        </p:grpSpPr>
        <p:sp>
          <p:nvSpPr>
            <p:cNvPr id="9" name="Freeform 9"/>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r="-201730"/>
              </a:stretch>
            </a:blipFill>
          </p:spPr>
        </p:sp>
      </p:grpSp>
      <p:grpSp>
        <p:nvGrpSpPr>
          <p:cNvPr id="10" name="Group 10"/>
          <p:cNvGrpSpPr/>
          <p:nvPr/>
        </p:nvGrpSpPr>
        <p:grpSpPr>
          <a:xfrm rot="-10800000">
            <a:off x="796106" y="7929818"/>
            <a:ext cx="1683983" cy="2405689"/>
            <a:chOff x="0" y="0"/>
            <a:chExt cx="4445000" cy="6350000"/>
          </a:xfrm>
        </p:grpSpPr>
        <p:sp>
          <p:nvSpPr>
            <p:cNvPr id="11" name="Freeform 11"/>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r="-201730"/>
              </a:stretch>
            </a:blipFill>
          </p:spPr>
        </p:sp>
      </p:grpSp>
      <p:grpSp>
        <p:nvGrpSpPr>
          <p:cNvPr id="12" name="Group 12"/>
          <p:cNvGrpSpPr/>
          <p:nvPr/>
        </p:nvGrpSpPr>
        <p:grpSpPr>
          <a:xfrm rot="5400000">
            <a:off x="14472073" y="781782"/>
            <a:ext cx="841991" cy="84199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26211" r="-126211"/>
              </a:stretch>
            </a:blipFill>
          </p:spPr>
        </p:sp>
      </p:grpSp>
      <p:grpSp>
        <p:nvGrpSpPr>
          <p:cNvPr id="14" name="Group 14"/>
          <p:cNvGrpSpPr/>
          <p:nvPr/>
        </p:nvGrpSpPr>
        <p:grpSpPr>
          <a:xfrm rot="-5400000">
            <a:off x="2929983" y="7929818"/>
            <a:ext cx="841991" cy="84199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26211" r="-126211"/>
              </a:stretch>
            </a:blipFill>
          </p:spPr>
        </p:sp>
      </p:grpSp>
      <p:grpSp>
        <p:nvGrpSpPr>
          <p:cNvPr id="16" name="Group 16"/>
          <p:cNvGrpSpPr/>
          <p:nvPr/>
        </p:nvGrpSpPr>
        <p:grpSpPr>
          <a:xfrm>
            <a:off x="17259300" y="2066886"/>
            <a:ext cx="5754080" cy="8220114"/>
            <a:chOff x="0" y="0"/>
            <a:chExt cx="4445000" cy="6350000"/>
          </a:xfrm>
        </p:grpSpPr>
        <p:sp>
          <p:nvSpPr>
            <p:cNvPr id="17" name="Freeform 17"/>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r="-201730"/>
              </a:stretch>
            </a:blipFill>
          </p:spPr>
        </p:sp>
      </p:grpSp>
      <p:grpSp>
        <p:nvGrpSpPr>
          <p:cNvPr id="18" name="Group 18"/>
          <p:cNvGrpSpPr/>
          <p:nvPr/>
        </p:nvGrpSpPr>
        <p:grpSpPr>
          <a:xfrm>
            <a:off x="-5173055" y="-2043171"/>
            <a:ext cx="5754080" cy="8220114"/>
            <a:chOff x="0" y="0"/>
            <a:chExt cx="4445000" cy="6350000"/>
          </a:xfrm>
        </p:grpSpPr>
        <p:sp>
          <p:nvSpPr>
            <p:cNvPr id="19" name="Freeform 19"/>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r="-201730"/>
              </a:stretch>
            </a:blipFill>
          </p:spPr>
        </p:sp>
      </p:grpSp>
      <p:sp>
        <p:nvSpPr>
          <p:cNvPr id="20" name="TextBox 20"/>
          <p:cNvSpPr txBox="1"/>
          <p:nvPr/>
        </p:nvSpPr>
        <p:spPr>
          <a:xfrm>
            <a:off x="1304775" y="465451"/>
            <a:ext cx="7839225" cy="1692275"/>
          </a:xfrm>
          <a:prstGeom prst="rect">
            <a:avLst/>
          </a:prstGeom>
        </p:spPr>
        <p:txBody>
          <a:bodyPr lIns="0" tIns="0" rIns="0" bIns="0" rtlCol="0" anchor="t">
            <a:spAutoFit/>
          </a:bodyPr>
          <a:lstStyle/>
          <a:p>
            <a:pPr marL="0" lvl="0" indent="0" algn="ctr">
              <a:lnSpc>
                <a:spcPts val="13138"/>
              </a:lnSpc>
              <a:spcBef>
                <a:spcPct val="0"/>
              </a:spcBef>
            </a:pPr>
            <a:r>
              <a:rPr lang="en-US" sz="10948" b="1">
                <a:solidFill>
                  <a:srgbClr val="FFFFFF"/>
                </a:solidFill>
                <a:latin typeface="Almarai Bold"/>
                <a:ea typeface="Almarai Bold"/>
                <a:cs typeface="Almarai Bold"/>
                <a:sym typeface="Almarai Bold"/>
              </a:rPr>
              <a:t>C</a:t>
            </a:r>
            <a:r>
              <a:rPr lang="en-US" sz="10948" b="1">
                <a:solidFill>
                  <a:srgbClr val="17E3B2"/>
                </a:solidFill>
                <a:latin typeface="Almarai Bold"/>
                <a:ea typeface="Almarai Bold"/>
                <a:cs typeface="Almarai Bold"/>
                <a:sym typeface="Almarai Bold"/>
              </a:rPr>
              <a:t>R</a:t>
            </a:r>
            <a:r>
              <a:rPr lang="en-US" sz="10948" b="1">
                <a:solidFill>
                  <a:srgbClr val="FFFFFF"/>
                </a:solidFill>
                <a:latin typeface="Almarai Bold"/>
                <a:ea typeface="Almarai Bold"/>
                <a:cs typeface="Almarai Bold"/>
                <a:sym typeface="Almarai Bold"/>
              </a:rPr>
              <a:t>UD</a:t>
            </a:r>
          </a:p>
        </p:txBody>
      </p:sp>
      <p:grpSp>
        <p:nvGrpSpPr>
          <p:cNvPr id="21" name="Group 21"/>
          <p:cNvGrpSpPr/>
          <p:nvPr/>
        </p:nvGrpSpPr>
        <p:grpSpPr>
          <a:xfrm>
            <a:off x="909975" y="696566"/>
            <a:ext cx="1456246" cy="1224824"/>
            <a:chOff x="0" y="0"/>
            <a:chExt cx="1941661" cy="1633098"/>
          </a:xfrm>
        </p:grpSpPr>
        <p:grpSp>
          <p:nvGrpSpPr>
            <p:cNvPr id="22" name="Group 22"/>
            <p:cNvGrpSpPr/>
            <p:nvPr/>
          </p:nvGrpSpPr>
          <p:grpSpPr>
            <a:xfrm rot="5400000">
              <a:off x="154281" y="0"/>
              <a:ext cx="1633098" cy="1633098"/>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26211" r="-126211"/>
                </a:stretch>
              </a:blipFill>
            </p:spPr>
          </p:sp>
        </p:grpSp>
        <p:sp>
          <p:nvSpPr>
            <p:cNvPr id="24" name="TextBox 24"/>
            <p:cNvSpPr txBox="1"/>
            <p:nvPr/>
          </p:nvSpPr>
          <p:spPr>
            <a:xfrm>
              <a:off x="0" y="222219"/>
              <a:ext cx="1941661" cy="1107997"/>
            </a:xfrm>
            <a:prstGeom prst="rect">
              <a:avLst/>
            </a:prstGeom>
          </p:spPr>
          <p:txBody>
            <a:bodyPr lIns="0" tIns="0" rIns="0" bIns="0" rtlCol="0" anchor="t">
              <a:spAutoFit/>
            </a:bodyPr>
            <a:lstStyle/>
            <a:p>
              <a:pPr algn="ctr">
                <a:lnSpc>
                  <a:spcPts val="6817"/>
                </a:lnSpc>
              </a:pPr>
              <a:r>
                <a:rPr lang="en-US" sz="4940" b="1">
                  <a:solidFill>
                    <a:srgbClr val="FFFFFF"/>
                  </a:solidFill>
                  <a:latin typeface="Almarai Bold"/>
                  <a:ea typeface="Almarai Bold"/>
                  <a:cs typeface="Almarai Bold"/>
                  <a:sym typeface="Almarai Bold"/>
                </a:rPr>
                <a:t>04</a:t>
              </a:r>
            </a:p>
          </p:txBody>
        </p:sp>
      </p:grpSp>
      <p:grpSp>
        <p:nvGrpSpPr>
          <p:cNvPr id="25" name="Group 25"/>
          <p:cNvGrpSpPr/>
          <p:nvPr/>
        </p:nvGrpSpPr>
        <p:grpSpPr>
          <a:xfrm>
            <a:off x="15032717" y="290368"/>
            <a:ext cx="1867358" cy="1867358"/>
            <a:chOff x="0" y="0"/>
            <a:chExt cx="2489811" cy="2489811"/>
          </a:xfrm>
        </p:grpSpPr>
        <p:grpSp>
          <p:nvGrpSpPr>
            <p:cNvPr id="26" name="Group 26"/>
            <p:cNvGrpSpPr/>
            <p:nvPr/>
          </p:nvGrpSpPr>
          <p:grpSpPr>
            <a:xfrm>
              <a:off x="0" y="0"/>
              <a:ext cx="2489811" cy="2489811"/>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id="28" name="TextBox 28"/>
              <p:cNvSpPr txBox="1"/>
              <p:nvPr/>
            </p:nvSpPr>
            <p:spPr>
              <a:xfrm>
                <a:off x="76200" y="28575"/>
                <a:ext cx="660400" cy="708025"/>
              </a:xfrm>
              <a:prstGeom prst="rect">
                <a:avLst/>
              </a:prstGeom>
            </p:spPr>
            <p:txBody>
              <a:bodyPr lIns="50800" tIns="50800" rIns="50800" bIns="50800" rtlCol="0" anchor="ctr"/>
              <a:lstStyle/>
              <a:p>
                <a:pPr algn="ctr">
                  <a:lnSpc>
                    <a:spcPts val="2605"/>
                  </a:lnSpc>
                </a:pPr>
                <a:endParaRPr/>
              </a:p>
            </p:txBody>
          </p:sp>
        </p:grpSp>
        <p:sp>
          <p:nvSpPr>
            <p:cNvPr id="29" name="Freeform 29"/>
            <p:cNvSpPr/>
            <p:nvPr/>
          </p:nvSpPr>
          <p:spPr>
            <a:xfrm>
              <a:off x="558357" y="548337"/>
              <a:ext cx="1373096" cy="1388241"/>
            </a:xfrm>
            <a:custGeom>
              <a:avLst/>
              <a:gdLst/>
              <a:ahLst/>
              <a:cxnLst/>
              <a:rect l="l" t="t" r="r" b="b"/>
              <a:pathLst>
                <a:path w="1373096" h="1388241">
                  <a:moveTo>
                    <a:pt x="0" y="0"/>
                  </a:moveTo>
                  <a:lnTo>
                    <a:pt x="1373097" y="0"/>
                  </a:lnTo>
                  <a:lnTo>
                    <a:pt x="1373097" y="1388241"/>
                  </a:lnTo>
                  <a:lnTo>
                    <a:pt x="0" y="13882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sp>
        <p:nvSpPr>
          <p:cNvPr id="30" name="Freeform 30"/>
          <p:cNvSpPr/>
          <p:nvPr/>
        </p:nvSpPr>
        <p:spPr>
          <a:xfrm>
            <a:off x="15930795" y="233263"/>
            <a:ext cx="2192301" cy="795437"/>
          </a:xfrm>
          <a:custGeom>
            <a:avLst/>
            <a:gdLst/>
            <a:ahLst/>
            <a:cxnLst/>
            <a:rect l="l" t="t" r="r" b="b"/>
            <a:pathLst>
              <a:path w="2192301" h="795437">
                <a:moveTo>
                  <a:pt x="0" y="0"/>
                </a:moveTo>
                <a:lnTo>
                  <a:pt x="2192301" y="0"/>
                </a:lnTo>
                <a:lnTo>
                  <a:pt x="2192301" y="795437"/>
                </a:lnTo>
                <a:lnTo>
                  <a:pt x="0" y="795437"/>
                </a:lnTo>
                <a:lnTo>
                  <a:pt x="0" y="0"/>
                </a:lnTo>
                <a:close/>
              </a:path>
            </a:pathLst>
          </a:custGeom>
          <a:blipFill>
            <a:blip r:embed="rId9"/>
            <a:stretch>
              <a:fillRect/>
            </a:stretch>
          </a:blipFill>
        </p:spPr>
      </p:sp>
      <p:sp>
        <p:nvSpPr>
          <p:cNvPr id="31" name="Freeform 31"/>
          <p:cNvSpPr/>
          <p:nvPr/>
        </p:nvSpPr>
        <p:spPr>
          <a:xfrm>
            <a:off x="4219649" y="5483613"/>
            <a:ext cx="9122423" cy="4423110"/>
          </a:xfrm>
          <a:custGeom>
            <a:avLst/>
            <a:gdLst/>
            <a:ahLst/>
            <a:cxnLst/>
            <a:rect l="l" t="t" r="r" b="b"/>
            <a:pathLst>
              <a:path w="9122423" h="4423110">
                <a:moveTo>
                  <a:pt x="0" y="0"/>
                </a:moveTo>
                <a:lnTo>
                  <a:pt x="9122423" y="0"/>
                </a:lnTo>
                <a:lnTo>
                  <a:pt x="9122423" y="4423110"/>
                </a:lnTo>
                <a:lnTo>
                  <a:pt x="0" y="4423110"/>
                </a:lnTo>
                <a:lnTo>
                  <a:pt x="0" y="0"/>
                </a:lnTo>
                <a:close/>
              </a:path>
            </a:pathLst>
          </a:custGeom>
          <a:blipFill>
            <a:blip r:embed="rId10"/>
            <a:stretch>
              <a:fillRect l="-2505" t="-29490"/>
            </a:stretch>
          </a:blipFill>
        </p:spPr>
      </p:sp>
      <p:sp>
        <p:nvSpPr>
          <p:cNvPr id="32" name="TextBox 32"/>
          <p:cNvSpPr txBox="1"/>
          <p:nvPr/>
        </p:nvSpPr>
        <p:spPr>
          <a:xfrm>
            <a:off x="7134354" y="465451"/>
            <a:ext cx="7839225" cy="1692275"/>
          </a:xfrm>
          <a:prstGeom prst="rect">
            <a:avLst/>
          </a:prstGeom>
        </p:spPr>
        <p:txBody>
          <a:bodyPr lIns="0" tIns="0" rIns="0" bIns="0" rtlCol="0" anchor="t">
            <a:spAutoFit/>
          </a:bodyPr>
          <a:lstStyle/>
          <a:p>
            <a:pPr marL="0" lvl="0" indent="0" algn="ctr">
              <a:lnSpc>
                <a:spcPts val="13138"/>
              </a:lnSpc>
              <a:spcBef>
                <a:spcPct val="0"/>
              </a:spcBef>
            </a:pPr>
            <a:r>
              <a:rPr lang="en-US" sz="10948" b="1">
                <a:solidFill>
                  <a:srgbClr val="17E3B2"/>
                </a:solidFill>
                <a:latin typeface="Almarai Bold"/>
                <a:ea typeface="Almarai Bold"/>
                <a:cs typeface="Almarai Bold"/>
                <a:sym typeface="Almarai Bold"/>
              </a:rPr>
              <a:t>READ</a:t>
            </a:r>
          </a:p>
        </p:txBody>
      </p:sp>
      <p:sp>
        <p:nvSpPr>
          <p:cNvPr id="33" name="TextBox 33"/>
          <p:cNvSpPr txBox="1"/>
          <p:nvPr/>
        </p:nvSpPr>
        <p:spPr>
          <a:xfrm>
            <a:off x="440979" y="3255614"/>
            <a:ext cx="16818321" cy="1780540"/>
          </a:xfrm>
          <a:prstGeom prst="rect">
            <a:avLst/>
          </a:prstGeom>
        </p:spPr>
        <p:txBody>
          <a:bodyPr lIns="0" tIns="0" rIns="0" bIns="0" rtlCol="0" anchor="t">
            <a:spAutoFit/>
          </a:bodyPr>
          <a:lstStyle/>
          <a:p>
            <a:pPr algn="l">
              <a:lnSpc>
                <a:spcPts val="4759"/>
              </a:lnSpc>
            </a:pPr>
            <a:r>
              <a:rPr lang="en-US" sz="3399">
                <a:solidFill>
                  <a:srgbClr val="FFFFFF"/>
                </a:solidFill>
                <a:latin typeface="Canva Sans"/>
                <a:ea typeface="Canva Sans"/>
                <a:cs typeface="Canva Sans"/>
                <a:sym typeface="Canva Sans"/>
              </a:rPr>
              <a:t>The customer can navigate to the Account page and view their transaction history under the "Cameras Rented" section, which displays details of the cameras they have rented.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966396" y="9258300"/>
            <a:ext cx="13457996" cy="3264379"/>
            <a:chOff x="0" y="0"/>
            <a:chExt cx="17943995" cy="4352506"/>
          </a:xfrm>
        </p:grpSpPr>
        <p:sp>
          <p:nvSpPr>
            <p:cNvPr id="3" name="Freeform 3"/>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sp>
        <p:sp>
          <p:nvSpPr>
            <p:cNvPr id="5" name="Freeform 5"/>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sp>
      </p:grpSp>
      <p:sp>
        <p:nvSpPr>
          <p:cNvPr id="7" name="Freeform 7"/>
          <p:cNvSpPr/>
          <p:nvPr/>
        </p:nvSpPr>
        <p:spPr>
          <a:xfrm>
            <a:off x="14613775" y="-4787359"/>
            <a:ext cx="8754599" cy="8754599"/>
          </a:xfrm>
          <a:custGeom>
            <a:avLst/>
            <a:gdLst/>
            <a:ahLst/>
            <a:cxnLst/>
            <a:rect l="l" t="t" r="r" b="b"/>
            <a:pathLst>
              <a:path w="8754599" h="8754599">
                <a:moveTo>
                  <a:pt x="0" y="0"/>
                </a:moveTo>
                <a:lnTo>
                  <a:pt x="8754599" y="0"/>
                </a:lnTo>
                <a:lnTo>
                  <a:pt x="8754599" y="8754598"/>
                </a:lnTo>
                <a:lnTo>
                  <a:pt x="0" y="87545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15763958" y="-781916"/>
            <a:ext cx="1683983" cy="2405689"/>
            <a:chOff x="0" y="0"/>
            <a:chExt cx="4445000" cy="6350000"/>
          </a:xfrm>
        </p:grpSpPr>
        <p:sp>
          <p:nvSpPr>
            <p:cNvPr id="9" name="Freeform 9"/>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r="-201730"/>
              </a:stretch>
            </a:blipFill>
          </p:spPr>
        </p:sp>
      </p:grpSp>
      <p:grpSp>
        <p:nvGrpSpPr>
          <p:cNvPr id="10" name="Group 10"/>
          <p:cNvGrpSpPr/>
          <p:nvPr/>
        </p:nvGrpSpPr>
        <p:grpSpPr>
          <a:xfrm rot="-10800000">
            <a:off x="796106" y="7929818"/>
            <a:ext cx="1683983" cy="2405689"/>
            <a:chOff x="0" y="0"/>
            <a:chExt cx="4445000" cy="6350000"/>
          </a:xfrm>
        </p:grpSpPr>
        <p:sp>
          <p:nvSpPr>
            <p:cNvPr id="11" name="Freeform 11"/>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r="-201730"/>
              </a:stretch>
            </a:blipFill>
          </p:spPr>
        </p:sp>
      </p:grpSp>
      <p:grpSp>
        <p:nvGrpSpPr>
          <p:cNvPr id="12" name="Group 12"/>
          <p:cNvGrpSpPr/>
          <p:nvPr/>
        </p:nvGrpSpPr>
        <p:grpSpPr>
          <a:xfrm rot="5400000">
            <a:off x="14472073" y="781782"/>
            <a:ext cx="841991" cy="84199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26211" r="-126211"/>
              </a:stretch>
            </a:blipFill>
          </p:spPr>
        </p:sp>
      </p:grpSp>
      <p:grpSp>
        <p:nvGrpSpPr>
          <p:cNvPr id="14" name="Group 14"/>
          <p:cNvGrpSpPr/>
          <p:nvPr/>
        </p:nvGrpSpPr>
        <p:grpSpPr>
          <a:xfrm rot="-5400000">
            <a:off x="2929983" y="7929818"/>
            <a:ext cx="841991" cy="84199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26211" r="-126211"/>
              </a:stretch>
            </a:blipFill>
          </p:spPr>
        </p:sp>
      </p:grpSp>
      <p:grpSp>
        <p:nvGrpSpPr>
          <p:cNvPr id="16" name="Group 16"/>
          <p:cNvGrpSpPr/>
          <p:nvPr/>
        </p:nvGrpSpPr>
        <p:grpSpPr>
          <a:xfrm>
            <a:off x="17259300" y="2066886"/>
            <a:ext cx="5754080" cy="8220114"/>
            <a:chOff x="0" y="0"/>
            <a:chExt cx="4445000" cy="6350000"/>
          </a:xfrm>
        </p:grpSpPr>
        <p:sp>
          <p:nvSpPr>
            <p:cNvPr id="17" name="Freeform 17"/>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r="-201730"/>
              </a:stretch>
            </a:blipFill>
          </p:spPr>
        </p:sp>
      </p:grpSp>
      <p:grpSp>
        <p:nvGrpSpPr>
          <p:cNvPr id="18" name="Group 18"/>
          <p:cNvGrpSpPr/>
          <p:nvPr/>
        </p:nvGrpSpPr>
        <p:grpSpPr>
          <a:xfrm>
            <a:off x="-5173055" y="-2043171"/>
            <a:ext cx="5754080" cy="8220114"/>
            <a:chOff x="0" y="0"/>
            <a:chExt cx="4445000" cy="6350000"/>
          </a:xfrm>
        </p:grpSpPr>
        <p:sp>
          <p:nvSpPr>
            <p:cNvPr id="19" name="Freeform 19"/>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r="-201730"/>
              </a:stretch>
            </a:blipFill>
          </p:spPr>
        </p:sp>
      </p:grpSp>
      <p:sp>
        <p:nvSpPr>
          <p:cNvPr id="20" name="TextBox 20"/>
          <p:cNvSpPr txBox="1"/>
          <p:nvPr/>
        </p:nvSpPr>
        <p:spPr>
          <a:xfrm>
            <a:off x="1304775" y="465451"/>
            <a:ext cx="7839225" cy="1692275"/>
          </a:xfrm>
          <a:prstGeom prst="rect">
            <a:avLst/>
          </a:prstGeom>
        </p:spPr>
        <p:txBody>
          <a:bodyPr lIns="0" tIns="0" rIns="0" bIns="0" rtlCol="0" anchor="t">
            <a:spAutoFit/>
          </a:bodyPr>
          <a:lstStyle/>
          <a:p>
            <a:pPr marL="0" lvl="0" indent="0" algn="ctr">
              <a:lnSpc>
                <a:spcPts val="13138"/>
              </a:lnSpc>
              <a:spcBef>
                <a:spcPct val="0"/>
              </a:spcBef>
            </a:pPr>
            <a:r>
              <a:rPr lang="en-US" sz="10948" b="1">
                <a:solidFill>
                  <a:srgbClr val="FFFFFF"/>
                </a:solidFill>
                <a:latin typeface="Almarai Bold"/>
                <a:ea typeface="Almarai Bold"/>
                <a:cs typeface="Almarai Bold"/>
                <a:sym typeface="Almarai Bold"/>
              </a:rPr>
              <a:t>C</a:t>
            </a:r>
            <a:r>
              <a:rPr lang="en-US" sz="10948" b="1">
                <a:solidFill>
                  <a:srgbClr val="17E3B2"/>
                </a:solidFill>
                <a:latin typeface="Almarai Bold"/>
                <a:ea typeface="Almarai Bold"/>
                <a:cs typeface="Almarai Bold"/>
                <a:sym typeface="Almarai Bold"/>
              </a:rPr>
              <a:t>R</a:t>
            </a:r>
            <a:r>
              <a:rPr lang="en-US" sz="10948" b="1">
                <a:solidFill>
                  <a:srgbClr val="FFFFFF"/>
                </a:solidFill>
                <a:latin typeface="Almarai Bold"/>
                <a:ea typeface="Almarai Bold"/>
                <a:cs typeface="Almarai Bold"/>
                <a:sym typeface="Almarai Bold"/>
              </a:rPr>
              <a:t>UD</a:t>
            </a:r>
          </a:p>
        </p:txBody>
      </p:sp>
      <p:grpSp>
        <p:nvGrpSpPr>
          <p:cNvPr id="21" name="Group 21"/>
          <p:cNvGrpSpPr/>
          <p:nvPr/>
        </p:nvGrpSpPr>
        <p:grpSpPr>
          <a:xfrm>
            <a:off x="909975" y="696566"/>
            <a:ext cx="1456246" cy="1224824"/>
            <a:chOff x="0" y="0"/>
            <a:chExt cx="1941661" cy="1633098"/>
          </a:xfrm>
        </p:grpSpPr>
        <p:grpSp>
          <p:nvGrpSpPr>
            <p:cNvPr id="22" name="Group 22"/>
            <p:cNvGrpSpPr/>
            <p:nvPr/>
          </p:nvGrpSpPr>
          <p:grpSpPr>
            <a:xfrm rot="5400000">
              <a:off x="154281" y="0"/>
              <a:ext cx="1633098" cy="1633098"/>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26211" r="-126211"/>
                </a:stretch>
              </a:blipFill>
            </p:spPr>
          </p:sp>
        </p:grpSp>
        <p:sp>
          <p:nvSpPr>
            <p:cNvPr id="24" name="TextBox 24"/>
            <p:cNvSpPr txBox="1"/>
            <p:nvPr/>
          </p:nvSpPr>
          <p:spPr>
            <a:xfrm>
              <a:off x="0" y="222219"/>
              <a:ext cx="1941661" cy="1107997"/>
            </a:xfrm>
            <a:prstGeom prst="rect">
              <a:avLst/>
            </a:prstGeom>
          </p:spPr>
          <p:txBody>
            <a:bodyPr lIns="0" tIns="0" rIns="0" bIns="0" rtlCol="0" anchor="t">
              <a:spAutoFit/>
            </a:bodyPr>
            <a:lstStyle/>
            <a:p>
              <a:pPr algn="ctr">
                <a:lnSpc>
                  <a:spcPts val="6817"/>
                </a:lnSpc>
              </a:pPr>
              <a:r>
                <a:rPr lang="en-US" sz="4940" b="1">
                  <a:solidFill>
                    <a:srgbClr val="FFFFFF"/>
                  </a:solidFill>
                  <a:latin typeface="Almarai Bold"/>
                  <a:ea typeface="Almarai Bold"/>
                  <a:cs typeface="Almarai Bold"/>
                  <a:sym typeface="Almarai Bold"/>
                </a:rPr>
                <a:t>04</a:t>
              </a:r>
            </a:p>
          </p:txBody>
        </p:sp>
      </p:grpSp>
      <p:grpSp>
        <p:nvGrpSpPr>
          <p:cNvPr id="25" name="Group 25"/>
          <p:cNvGrpSpPr/>
          <p:nvPr/>
        </p:nvGrpSpPr>
        <p:grpSpPr>
          <a:xfrm>
            <a:off x="15032717" y="290368"/>
            <a:ext cx="1867358" cy="1867358"/>
            <a:chOff x="0" y="0"/>
            <a:chExt cx="2489811" cy="2489811"/>
          </a:xfrm>
        </p:grpSpPr>
        <p:grpSp>
          <p:nvGrpSpPr>
            <p:cNvPr id="26" name="Group 26"/>
            <p:cNvGrpSpPr/>
            <p:nvPr/>
          </p:nvGrpSpPr>
          <p:grpSpPr>
            <a:xfrm>
              <a:off x="0" y="0"/>
              <a:ext cx="2489811" cy="2489811"/>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id="28" name="TextBox 28"/>
              <p:cNvSpPr txBox="1"/>
              <p:nvPr/>
            </p:nvSpPr>
            <p:spPr>
              <a:xfrm>
                <a:off x="76200" y="28575"/>
                <a:ext cx="660400" cy="708025"/>
              </a:xfrm>
              <a:prstGeom prst="rect">
                <a:avLst/>
              </a:prstGeom>
            </p:spPr>
            <p:txBody>
              <a:bodyPr lIns="50800" tIns="50800" rIns="50800" bIns="50800" rtlCol="0" anchor="ctr"/>
              <a:lstStyle/>
              <a:p>
                <a:pPr algn="ctr">
                  <a:lnSpc>
                    <a:spcPts val="2605"/>
                  </a:lnSpc>
                </a:pPr>
                <a:endParaRPr/>
              </a:p>
            </p:txBody>
          </p:sp>
        </p:grpSp>
        <p:sp>
          <p:nvSpPr>
            <p:cNvPr id="29" name="Freeform 29"/>
            <p:cNvSpPr/>
            <p:nvPr/>
          </p:nvSpPr>
          <p:spPr>
            <a:xfrm>
              <a:off x="558357" y="548337"/>
              <a:ext cx="1373096" cy="1388241"/>
            </a:xfrm>
            <a:custGeom>
              <a:avLst/>
              <a:gdLst/>
              <a:ahLst/>
              <a:cxnLst/>
              <a:rect l="l" t="t" r="r" b="b"/>
              <a:pathLst>
                <a:path w="1373096" h="1388241">
                  <a:moveTo>
                    <a:pt x="0" y="0"/>
                  </a:moveTo>
                  <a:lnTo>
                    <a:pt x="1373097" y="0"/>
                  </a:lnTo>
                  <a:lnTo>
                    <a:pt x="1373097" y="1388241"/>
                  </a:lnTo>
                  <a:lnTo>
                    <a:pt x="0" y="13882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sp>
        <p:nvSpPr>
          <p:cNvPr id="30" name="Freeform 30"/>
          <p:cNvSpPr/>
          <p:nvPr/>
        </p:nvSpPr>
        <p:spPr>
          <a:xfrm>
            <a:off x="15930795" y="233263"/>
            <a:ext cx="2192301" cy="795437"/>
          </a:xfrm>
          <a:custGeom>
            <a:avLst/>
            <a:gdLst/>
            <a:ahLst/>
            <a:cxnLst/>
            <a:rect l="l" t="t" r="r" b="b"/>
            <a:pathLst>
              <a:path w="2192301" h="795437">
                <a:moveTo>
                  <a:pt x="0" y="0"/>
                </a:moveTo>
                <a:lnTo>
                  <a:pt x="2192301" y="0"/>
                </a:lnTo>
                <a:lnTo>
                  <a:pt x="2192301" y="795437"/>
                </a:lnTo>
                <a:lnTo>
                  <a:pt x="0" y="795437"/>
                </a:lnTo>
                <a:lnTo>
                  <a:pt x="0" y="0"/>
                </a:lnTo>
                <a:close/>
              </a:path>
            </a:pathLst>
          </a:custGeom>
          <a:blipFill>
            <a:blip r:embed="rId9"/>
            <a:stretch>
              <a:fillRect/>
            </a:stretch>
          </a:blipFill>
        </p:spPr>
      </p:sp>
      <p:sp>
        <p:nvSpPr>
          <p:cNvPr id="31" name="Freeform 31"/>
          <p:cNvSpPr/>
          <p:nvPr/>
        </p:nvSpPr>
        <p:spPr>
          <a:xfrm>
            <a:off x="3125545" y="5435638"/>
            <a:ext cx="12036910" cy="3142369"/>
          </a:xfrm>
          <a:custGeom>
            <a:avLst/>
            <a:gdLst/>
            <a:ahLst/>
            <a:cxnLst/>
            <a:rect l="l" t="t" r="r" b="b"/>
            <a:pathLst>
              <a:path w="12036910" h="3142369">
                <a:moveTo>
                  <a:pt x="0" y="0"/>
                </a:moveTo>
                <a:lnTo>
                  <a:pt x="12036910" y="0"/>
                </a:lnTo>
                <a:lnTo>
                  <a:pt x="12036910" y="3142369"/>
                </a:lnTo>
                <a:lnTo>
                  <a:pt x="0" y="3142369"/>
                </a:lnTo>
                <a:lnTo>
                  <a:pt x="0" y="0"/>
                </a:lnTo>
                <a:close/>
              </a:path>
            </a:pathLst>
          </a:custGeom>
          <a:blipFill>
            <a:blip r:embed="rId10"/>
            <a:stretch>
              <a:fillRect b="-77640"/>
            </a:stretch>
          </a:blipFill>
        </p:spPr>
      </p:sp>
      <p:sp>
        <p:nvSpPr>
          <p:cNvPr id="32" name="TextBox 32"/>
          <p:cNvSpPr txBox="1"/>
          <p:nvPr/>
        </p:nvSpPr>
        <p:spPr>
          <a:xfrm>
            <a:off x="7134354" y="465451"/>
            <a:ext cx="7839225" cy="1692275"/>
          </a:xfrm>
          <a:prstGeom prst="rect">
            <a:avLst/>
          </a:prstGeom>
        </p:spPr>
        <p:txBody>
          <a:bodyPr lIns="0" tIns="0" rIns="0" bIns="0" rtlCol="0" anchor="t">
            <a:spAutoFit/>
          </a:bodyPr>
          <a:lstStyle/>
          <a:p>
            <a:pPr marL="0" lvl="0" indent="0" algn="ctr">
              <a:lnSpc>
                <a:spcPts val="13138"/>
              </a:lnSpc>
              <a:spcBef>
                <a:spcPct val="0"/>
              </a:spcBef>
            </a:pPr>
            <a:r>
              <a:rPr lang="en-US" sz="10948" b="1">
                <a:solidFill>
                  <a:srgbClr val="17E3B2"/>
                </a:solidFill>
                <a:latin typeface="Almarai Bold"/>
                <a:ea typeface="Almarai Bold"/>
                <a:cs typeface="Almarai Bold"/>
                <a:sym typeface="Almarai Bold"/>
              </a:rPr>
              <a:t>READ</a:t>
            </a:r>
          </a:p>
        </p:txBody>
      </p:sp>
      <p:sp>
        <p:nvSpPr>
          <p:cNvPr id="33" name="TextBox 33"/>
          <p:cNvSpPr txBox="1"/>
          <p:nvPr/>
        </p:nvSpPr>
        <p:spPr>
          <a:xfrm>
            <a:off x="734839" y="2874048"/>
            <a:ext cx="16524461" cy="1780540"/>
          </a:xfrm>
          <a:prstGeom prst="rect">
            <a:avLst/>
          </a:prstGeom>
        </p:spPr>
        <p:txBody>
          <a:bodyPr lIns="0" tIns="0" rIns="0" bIns="0" rtlCol="0" anchor="t">
            <a:spAutoFit/>
          </a:bodyPr>
          <a:lstStyle/>
          <a:p>
            <a:pPr algn="l">
              <a:lnSpc>
                <a:spcPts val="4759"/>
              </a:lnSpc>
            </a:pPr>
            <a:r>
              <a:rPr lang="en-US" sz="3399">
                <a:solidFill>
                  <a:srgbClr val="FFFFFF"/>
                </a:solidFill>
                <a:latin typeface="Canva Sans"/>
                <a:ea typeface="Canva Sans"/>
                <a:cs typeface="Canva Sans"/>
                <a:sym typeface="Canva Sans"/>
              </a:rPr>
              <a:t>The manager can navigate to the Camera Management page and view the number of pending, rejected, and accepted payment transactions in the Payment section.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966396" y="9258300"/>
            <a:ext cx="13457996" cy="3264379"/>
            <a:chOff x="0" y="0"/>
            <a:chExt cx="17943995" cy="4352506"/>
          </a:xfrm>
        </p:grpSpPr>
        <p:sp>
          <p:nvSpPr>
            <p:cNvPr id="3" name="Freeform 3"/>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sp>
        <p:sp>
          <p:nvSpPr>
            <p:cNvPr id="5" name="Freeform 5"/>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sp>
      </p:grpSp>
      <p:sp>
        <p:nvSpPr>
          <p:cNvPr id="7" name="Freeform 7"/>
          <p:cNvSpPr/>
          <p:nvPr/>
        </p:nvSpPr>
        <p:spPr>
          <a:xfrm>
            <a:off x="14613775" y="-4787359"/>
            <a:ext cx="8754599" cy="8754599"/>
          </a:xfrm>
          <a:custGeom>
            <a:avLst/>
            <a:gdLst/>
            <a:ahLst/>
            <a:cxnLst/>
            <a:rect l="l" t="t" r="r" b="b"/>
            <a:pathLst>
              <a:path w="8754599" h="8754599">
                <a:moveTo>
                  <a:pt x="0" y="0"/>
                </a:moveTo>
                <a:lnTo>
                  <a:pt x="8754599" y="0"/>
                </a:lnTo>
                <a:lnTo>
                  <a:pt x="8754599" y="8754598"/>
                </a:lnTo>
                <a:lnTo>
                  <a:pt x="0" y="87545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15763958" y="-781916"/>
            <a:ext cx="1683983" cy="2405689"/>
            <a:chOff x="0" y="0"/>
            <a:chExt cx="4445000" cy="6350000"/>
          </a:xfrm>
        </p:grpSpPr>
        <p:sp>
          <p:nvSpPr>
            <p:cNvPr id="9" name="Freeform 9"/>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r="-201730"/>
              </a:stretch>
            </a:blipFill>
          </p:spPr>
        </p:sp>
      </p:grpSp>
      <p:grpSp>
        <p:nvGrpSpPr>
          <p:cNvPr id="10" name="Group 10"/>
          <p:cNvGrpSpPr/>
          <p:nvPr/>
        </p:nvGrpSpPr>
        <p:grpSpPr>
          <a:xfrm rot="-10800000">
            <a:off x="796106" y="7929818"/>
            <a:ext cx="1683983" cy="2405689"/>
            <a:chOff x="0" y="0"/>
            <a:chExt cx="4445000" cy="6350000"/>
          </a:xfrm>
        </p:grpSpPr>
        <p:sp>
          <p:nvSpPr>
            <p:cNvPr id="11" name="Freeform 11"/>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r="-201730"/>
              </a:stretch>
            </a:blipFill>
          </p:spPr>
        </p:sp>
      </p:grpSp>
      <p:grpSp>
        <p:nvGrpSpPr>
          <p:cNvPr id="12" name="Group 12"/>
          <p:cNvGrpSpPr/>
          <p:nvPr/>
        </p:nvGrpSpPr>
        <p:grpSpPr>
          <a:xfrm rot="5400000">
            <a:off x="14472073" y="781782"/>
            <a:ext cx="841991" cy="84199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26211" r="-126211"/>
              </a:stretch>
            </a:blipFill>
          </p:spPr>
        </p:sp>
      </p:grpSp>
      <p:grpSp>
        <p:nvGrpSpPr>
          <p:cNvPr id="14" name="Group 14"/>
          <p:cNvGrpSpPr/>
          <p:nvPr/>
        </p:nvGrpSpPr>
        <p:grpSpPr>
          <a:xfrm rot="-5400000">
            <a:off x="2929983" y="7929818"/>
            <a:ext cx="841991" cy="84199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26211" r="-126211"/>
              </a:stretch>
            </a:blipFill>
          </p:spPr>
        </p:sp>
      </p:grpSp>
      <p:grpSp>
        <p:nvGrpSpPr>
          <p:cNvPr id="16" name="Group 16"/>
          <p:cNvGrpSpPr/>
          <p:nvPr/>
        </p:nvGrpSpPr>
        <p:grpSpPr>
          <a:xfrm>
            <a:off x="17259300" y="2066886"/>
            <a:ext cx="5754080" cy="8220114"/>
            <a:chOff x="0" y="0"/>
            <a:chExt cx="4445000" cy="6350000"/>
          </a:xfrm>
        </p:grpSpPr>
        <p:sp>
          <p:nvSpPr>
            <p:cNvPr id="17" name="Freeform 17"/>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r="-201730"/>
              </a:stretch>
            </a:blipFill>
          </p:spPr>
        </p:sp>
      </p:grpSp>
      <p:grpSp>
        <p:nvGrpSpPr>
          <p:cNvPr id="18" name="Group 18"/>
          <p:cNvGrpSpPr/>
          <p:nvPr/>
        </p:nvGrpSpPr>
        <p:grpSpPr>
          <a:xfrm>
            <a:off x="-5173055" y="-2043171"/>
            <a:ext cx="5754080" cy="8220114"/>
            <a:chOff x="0" y="0"/>
            <a:chExt cx="4445000" cy="6350000"/>
          </a:xfrm>
        </p:grpSpPr>
        <p:sp>
          <p:nvSpPr>
            <p:cNvPr id="19" name="Freeform 19"/>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r="-201730"/>
              </a:stretch>
            </a:blipFill>
          </p:spPr>
        </p:sp>
      </p:grpSp>
      <p:sp>
        <p:nvSpPr>
          <p:cNvPr id="20" name="TextBox 20"/>
          <p:cNvSpPr txBox="1"/>
          <p:nvPr/>
        </p:nvSpPr>
        <p:spPr>
          <a:xfrm>
            <a:off x="1304775" y="465451"/>
            <a:ext cx="7839225" cy="1692275"/>
          </a:xfrm>
          <a:prstGeom prst="rect">
            <a:avLst/>
          </a:prstGeom>
        </p:spPr>
        <p:txBody>
          <a:bodyPr lIns="0" tIns="0" rIns="0" bIns="0" rtlCol="0" anchor="t">
            <a:spAutoFit/>
          </a:bodyPr>
          <a:lstStyle/>
          <a:p>
            <a:pPr marL="0" lvl="0" indent="0" algn="ctr">
              <a:lnSpc>
                <a:spcPts val="13138"/>
              </a:lnSpc>
              <a:spcBef>
                <a:spcPct val="0"/>
              </a:spcBef>
            </a:pPr>
            <a:r>
              <a:rPr lang="en-US" sz="10948" b="1">
                <a:solidFill>
                  <a:srgbClr val="FFFFFF"/>
                </a:solidFill>
                <a:latin typeface="Almarai Bold"/>
                <a:ea typeface="Almarai Bold"/>
                <a:cs typeface="Almarai Bold"/>
                <a:sym typeface="Almarai Bold"/>
              </a:rPr>
              <a:t>CR</a:t>
            </a:r>
            <a:r>
              <a:rPr lang="en-US" sz="10948" b="1">
                <a:solidFill>
                  <a:srgbClr val="17E3B2"/>
                </a:solidFill>
                <a:latin typeface="Almarai Bold"/>
                <a:ea typeface="Almarai Bold"/>
                <a:cs typeface="Almarai Bold"/>
                <a:sym typeface="Almarai Bold"/>
              </a:rPr>
              <a:t>U</a:t>
            </a:r>
            <a:r>
              <a:rPr lang="en-US" sz="10948" b="1">
                <a:solidFill>
                  <a:srgbClr val="FFFFFF"/>
                </a:solidFill>
                <a:latin typeface="Almarai Bold"/>
                <a:ea typeface="Almarai Bold"/>
                <a:cs typeface="Almarai Bold"/>
                <a:sym typeface="Almarai Bold"/>
              </a:rPr>
              <a:t>D</a:t>
            </a:r>
          </a:p>
        </p:txBody>
      </p:sp>
      <p:grpSp>
        <p:nvGrpSpPr>
          <p:cNvPr id="21" name="Group 21"/>
          <p:cNvGrpSpPr/>
          <p:nvPr/>
        </p:nvGrpSpPr>
        <p:grpSpPr>
          <a:xfrm>
            <a:off x="909975" y="696566"/>
            <a:ext cx="1456246" cy="1224824"/>
            <a:chOff x="0" y="0"/>
            <a:chExt cx="1941661" cy="1633098"/>
          </a:xfrm>
        </p:grpSpPr>
        <p:grpSp>
          <p:nvGrpSpPr>
            <p:cNvPr id="22" name="Group 22"/>
            <p:cNvGrpSpPr/>
            <p:nvPr/>
          </p:nvGrpSpPr>
          <p:grpSpPr>
            <a:xfrm rot="5400000">
              <a:off x="154281" y="0"/>
              <a:ext cx="1633098" cy="1633098"/>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26211" r="-126211"/>
                </a:stretch>
              </a:blipFill>
            </p:spPr>
          </p:sp>
        </p:grpSp>
        <p:sp>
          <p:nvSpPr>
            <p:cNvPr id="24" name="TextBox 24"/>
            <p:cNvSpPr txBox="1"/>
            <p:nvPr/>
          </p:nvSpPr>
          <p:spPr>
            <a:xfrm>
              <a:off x="0" y="222219"/>
              <a:ext cx="1941661" cy="1107997"/>
            </a:xfrm>
            <a:prstGeom prst="rect">
              <a:avLst/>
            </a:prstGeom>
          </p:spPr>
          <p:txBody>
            <a:bodyPr lIns="0" tIns="0" rIns="0" bIns="0" rtlCol="0" anchor="t">
              <a:spAutoFit/>
            </a:bodyPr>
            <a:lstStyle/>
            <a:p>
              <a:pPr algn="ctr">
                <a:lnSpc>
                  <a:spcPts val="6817"/>
                </a:lnSpc>
              </a:pPr>
              <a:r>
                <a:rPr lang="en-US" sz="4940" b="1">
                  <a:solidFill>
                    <a:srgbClr val="FFFFFF"/>
                  </a:solidFill>
                  <a:latin typeface="Almarai Bold"/>
                  <a:ea typeface="Almarai Bold"/>
                  <a:cs typeface="Almarai Bold"/>
                  <a:sym typeface="Almarai Bold"/>
                </a:rPr>
                <a:t>04</a:t>
              </a:r>
            </a:p>
          </p:txBody>
        </p:sp>
      </p:grpSp>
      <p:grpSp>
        <p:nvGrpSpPr>
          <p:cNvPr id="25" name="Group 25"/>
          <p:cNvGrpSpPr/>
          <p:nvPr/>
        </p:nvGrpSpPr>
        <p:grpSpPr>
          <a:xfrm>
            <a:off x="15032717" y="290368"/>
            <a:ext cx="1867358" cy="1867358"/>
            <a:chOff x="0" y="0"/>
            <a:chExt cx="2489811" cy="2489811"/>
          </a:xfrm>
        </p:grpSpPr>
        <p:grpSp>
          <p:nvGrpSpPr>
            <p:cNvPr id="26" name="Group 26"/>
            <p:cNvGrpSpPr/>
            <p:nvPr/>
          </p:nvGrpSpPr>
          <p:grpSpPr>
            <a:xfrm>
              <a:off x="0" y="0"/>
              <a:ext cx="2489811" cy="2489811"/>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id="28" name="TextBox 28"/>
              <p:cNvSpPr txBox="1"/>
              <p:nvPr/>
            </p:nvSpPr>
            <p:spPr>
              <a:xfrm>
                <a:off x="76200" y="28575"/>
                <a:ext cx="660400" cy="708025"/>
              </a:xfrm>
              <a:prstGeom prst="rect">
                <a:avLst/>
              </a:prstGeom>
            </p:spPr>
            <p:txBody>
              <a:bodyPr lIns="50800" tIns="50800" rIns="50800" bIns="50800" rtlCol="0" anchor="ctr"/>
              <a:lstStyle/>
              <a:p>
                <a:pPr algn="ctr">
                  <a:lnSpc>
                    <a:spcPts val="2605"/>
                  </a:lnSpc>
                </a:pPr>
                <a:endParaRPr/>
              </a:p>
            </p:txBody>
          </p:sp>
        </p:grpSp>
        <p:sp>
          <p:nvSpPr>
            <p:cNvPr id="29" name="Freeform 29"/>
            <p:cNvSpPr/>
            <p:nvPr/>
          </p:nvSpPr>
          <p:spPr>
            <a:xfrm>
              <a:off x="558357" y="548337"/>
              <a:ext cx="1373096" cy="1388241"/>
            </a:xfrm>
            <a:custGeom>
              <a:avLst/>
              <a:gdLst/>
              <a:ahLst/>
              <a:cxnLst/>
              <a:rect l="l" t="t" r="r" b="b"/>
              <a:pathLst>
                <a:path w="1373096" h="1388241">
                  <a:moveTo>
                    <a:pt x="0" y="0"/>
                  </a:moveTo>
                  <a:lnTo>
                    <a:pt x="1373097" y="0"/>
                  </a:lnTo>
                  <a:lnTo>
                    <a:pt x="1373097" y="1388241"/>
                  </a:lnTo>
                  <a:lnTo>
                    <a:pt x="0" y="13882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sp>
        <p:nvSpPr>
          <p:cNvPr id="30" name="Freeform 30"/>
          <p:cNvSpPr/>
          <p:nvPr/>
        </p:nvSpPr>
        <p:spPr>
          <a:xfrm>
            <a:off x="15930795" y="233263"/>
            <a:ext cx="2192301" cy="795437"/>
          </a:xfrm>
          <a:custGeom>
            <a:avLst/>
            <a:gdLst/>
            <a:ahLst/>
            <a:cxnLst/>
            <a:rect l="l" t="t" r="r" b="b"/>
            <a:pathLst>
              <a:path w="2192301" h="795437">
                <a:moveTo>
                  <a:pt x="0" y="0"/>
                </a:moveTo>
                <a:lnTo>
                  <a:pt x="2192301" y="0"/>
                </a:lnTo>
                <a:lnTo>
                  <a:pt x="2192301" y="795437"/>
                </a:lnTo>
                <a:lnTo>
                  <a:pt x="0" y="795437"/>
                </a:lnTo>
                <a:lnTo>
                  <a:pt x="0" y="0"/>
                </a:lnTo>
                <a:close/>
              </a:path>
            </a:pathLst>
          </a:custGeom>
          <a:blipFill>
            <a:blip r:embed="rId9"/>
            <a:stretch>
              <a:fillRect/>
            </a:stretch>
          </a:blipFill>
        </p:spPr>
      </p:sp>
      <p:sp>
        <p:nvSpPr>
          <p:cNvPr id="31" name="Freeform 31"/>
          <p:cNvSpPr/>
          <p:nvPr/>
        </p:nvSpPr>
        <p:spPr>
          <a:xfrm>
            <a:off x="3476522" y="4681956"/>
            <a:ext cx="11301259" cy="5255085"/>
          </a:xfrm>
          <a:custGeom>
            <a:avLst/>
            <a:gdLst/>
            <a:ahLst/>
            <a:cxnLst/>
            <a:rect l="l" t="t" r="r" b="b"/>
            <a:pathLst>
              <a:path w="11301259" h="5255085">
                <a:moveTo>
                  <a:pt x="0" y="0"/>
                </a:moveTo>
                <a:lnTo>
                  <a:pt x="11301259" y="0"/>
                </a:lnTo>
                <a:lnTo>
                  <a:pt x="11301259" y="5255085"/>
                </a:lnTo>
                <a:lnTo>
                  <a:pt x="0" y="5255085"/>
                </a:lnTo>
                <a:lnTo>
                  <a:pt x="0" y="0"/>
                </a:lnTo>
                <a:close/>
              </a:path>
            </a:pathLst>
          </a:custGeom>
          <a:blipFill>
            <a:blip r:embed="rId10"/>
            <a:stretch>
              <a:fillRect/>
            </a:stretch>
          </a:blipFill>
        </p:spPr>
      </p:sp>
      <p:sp>
        <p:nvSpPr>
          <p:cNvPr id="32" name="TextBox 32"/>
          <p:cNvSpPr txBox="1"/>
          <p:nvPr/>
        </p:nvSpPr>
        <p:spPr>
          <a:xfrm>
            <a:off x="7134354" y="465451"/>
            <a:ext cx="7839225" cy="1692275"/>
          </a:xfrm>
          <a:prstGeom prst="rect">
            <a:avLst/>
          </a:prstGeom>
        </p:spPr>
        <p:txBody>
          <a:bodyPr lIns="0" tIns="0" rIns="0" bIns="0" rtlCol="0" anchor="t">
            <a:spAutoFit/>
          </a:bodyPr>
          <a:lstStyle/>
          <a:p>
            <a:pPr marL="0" lvl="0" indent="0" algn="ctr">
              <a:lnSpc>
                <a:spcPts val="13138"/>
              </a:lnSpc>
              <a:spcBef>
                <a:spcPct val="0"/>
              </a:spcBef>
            </a:pPr>
            <a:r>
              <a:rPr lang="en-US" sz="10948" b="1">
                <a:solidFill>
                  <a:srgbClr val="17E3B2"/>
                </a:solidFill>
                <a:latin typeface="Almarai Bold"/>
                <a:ea typeface="Almarai Bold"/>
                <a:cs typeface="Almarai Bold"/>
                <a:sym typeface="Almarai Bold"/>
              </a:rPr>
              <a:t>UPDATE</a:t>
            </a:r>
          </a:p>
        </p:txBody>
      </p:sp>
      <p:sp>
        <p:nvSpPr>
          <p:cNvPr id="33" name="TextBox 33"/>
          <p:cNvSpPr txBox="1"/>
          <p:nvPr/>
        </p:nvSpPr>
        <p:spPr>
          <a:xfrm>
            <a:off x="1648353" y="2425399"/>
            <a:ext cx="14957596" cy="1630402"/>
          </a:xfrm>
          <a:prstGeom prst="rect">
            <a:avLst/>
          </a:prstGeom>
        </p:spPr>
        <p:txBody>
          <a:bodyPr lIns="0" tIns="0" rIns="0" bIns="0" rtlCol="0" anchor="t">
            <a:spAutoFit/>
          </a:bodyPr>
          <a:lstStyle/>
          <a:p>
            <a:pPr algn="l">
              <a:lnSpc>
                <a:spcPts val="4369"/>
              </a:lnSpc>
            </a:pPr>
            <a:r>
              <a:rPr lang="en-US" sz="3121">
                <a:solidFill>
                  <a:srgbClr val="FFFFFF"/>
                </a:solidFill>
                <a:latin typeface="Canva Sans"/>
                <a:ea typeface="Canva Sans"/>
                <a:cs typeface="Canva Sans"/>
                <a:sym typeface="Canva Sans"/>
              </a:rPr>
              <a:t>The manager can navigate to the Camera Management page and update camera details, including the camera's name, category, and price, ensuring accurate and up-to-date information.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966396" y="9258300"/>
            <a:ext cx="13457996" cy="3264379"/>
            <a:chOff x="0" y="0"/>
            <a:chExt cx="17943995" cy="4352506"/>
          </a:xfrm>
        </p:grpSpPr>
        <p:sp>
          <p:nvSpPr>
            <p:cNvPr id="3" name="Freeform 3"/>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sp>
        <p:sp>
          <p:nvSpPr>
            <p:cNvPr id="5" name="Freeform 5"/>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sp>
      </p:grpSp>
      <p:sp>
        <p:nvSpPr>
          <p:cNvPr id="7" name="Freeform 7"/>
          <p:cNvSpPr/>
          <p:nvPr/>
        </p:nvSpPr>
        <p:spPr>
          <a:xfrm>
            <a:off x="14613775" y="-4787359"/>
            <a:ext cx="8754599" cy="8754599"/>
          </a:xfrm>
          <a:custGeom>
            <a:avLst/>
            <a:gdLst/>
            <a:ahLst/>
            <a:cxnLst/>
            <a:rect l="l" t="t" r="r" b="b"/>
            <a:pathLst>
              <a:path w="8754599" h="8754599">
                <a:moveTo>
                  <a:pt x="0" y="0"/>
                </a:moveTo>
                <a:lnTo>
                  <a:pt x="8754599" y="0"/>
                </a:lnTo>
                <a:lnTo>
                  <a:pt x="8754599" y="8754598"/>
                </a:lnTo>
                <a:lnTo>
                  <a:pt x="0" y="87545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15763958" y="-781916"/>
            <a:ext cx="1683983" cy="2405689"/>
            <a:chOff x="0" y="0"/>
            <a:chExt cx="4445000" cy="6350000"/>
          </a:xfrm>
        </p:grpSpPr>
        <p:sp>
          <p:nvSpPr>
            <p:cNvPr id="9" name="Freeform 9"/>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r="-201730"/>
              </a:stretch>
            </a:blipFill>
          </p:spPr>
        </p:sp>
      </p:grpSp>
      <p:grpSp>
        <p:nvGrpSpPr>
          <p:cNvPr id="10" name="Group 10"/>
          <p:cNvGrpSpPr/>
          <p:nvPr/>
        </p:nvGrpSpPr>
        <p:grpSpPr>
          <a:xfrm rot="-10800000">
            <a:off x="796106" y="7929818"/>
            <a:ext cx="1683983" cy="2405689"/>
            <a:chOff x="0" y="0"/>
            <a:chExt cx="4445000" cy="6350000"/>
          </a:xfrm>
        </p:grpSpPr>
        <p:sp>
          <p:nvSpPr>
            <p:cNvPr id="11" name="Freeform 11"/>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r="-201730"/>
              </a:stretch>
            </a:blipFill>
          </p:spPr>
        </p:sp>
      </p:grpSp>
      <p:grpSp>
        <p:nvGrpSpPr>
          <p:cNvPr id="12" name="Group 12"/>
          <p:cNvGrpSpPr/>
          <p:nvPr/>
        </p:nvGrpSpPr>
        <p:grpSpPr>
          <a:xfrm rot="5400000">
            <a:off x="14472073" y="781782"/>
            <a:ext cx="841991" cy="84199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26211" r="-126211"/>
              </a:stretch>
            </a:blipFill>
          </p:spPr>
        </p:sp>
      </p:grpSp>
      <p:grpSp>
        <p:nvGrpSpPr>
          <p:cNvPr id="14" name="Group 14"/>
          <p:cNvGrpSpPr/>
          <p:nvPr/>
        </p:nvGrpSpPr>
        <p:grpSpPr>
          <a:xfrm rot="-5400000">
            <a:off x="2929983" y="7929818"/>
            <a:ext cx="841991" cy="84199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26211" r="-126211"/>
              </a:stretch>
            </a:blipFill>
          </p:spPr>
        </p:sp>
      </p:grpSp>
      <p:grpSp>
        <p:nvGrpSpPr>
          <p:cNvPr id="16" name="Group 16"/>
          <p:cNvGrpSpPr/>
          <p:nvPr/>
        </p:nvGrpSpPr>
        <p:grpSpPr>
          <a:xfrm>
            <a:off x="17259300" y="2066886"/>
            <a:ext cx="5754080" cy="8220114"/>
            <a:chOff x="0" y="0"/>
            <a:chExt cx="4445000" cy="6350000"/>
          </a:xfrm>
        </p:grpSpPr>
        <p:sp>
          <p:nvSpPr>
            <p:cNvPr id="17" name="Freeform 17"/>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r="-201730"/>
              </a:stretch>
            </a:blipFill>
          </p:spPr>
        </p:sp>
      </p:grpSp>
      <p:grpSp>
        <p:nvGrpSpPr>
          <p:cNvPr id="18" name="Group 18"/>
          <p:cNvGrpSpPr/>
          <p:nvPr/>
        </p:nvGrpSpPr>
        <p:grpSpPr>
          <a:xfrm>
            <a:off x="-5173055" y="-2043171"/>
            <a:ext cx="5754080" cy="8220114"/>
            <a:chOff x="0" y="0"/>
            <a:chExt cx="4445000" cy="6350000"/>
          </a:xfrm>
        </p:grpSpPr>
        <p:sp>
          <p:nvSpPr>
            <p:cNvPr id="19" name="Freeform 19"/>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r="-201730"/>
              </a:stretch>
            </a:blipFill>
          </p:spPr>
        </p:sp>
      </p:grpSp>
      <p:sp>
        <p:nvSpPr>
          <p:cNvPr id="20" name="TextBox 20"/>
          <p:cNvSpPr txBox="1"/>
          <p:nvPr/>
        </p:nvSpPr>
        <p:spPr>
          <a:xfrm>
            <a:off x="1304775" y="465451"/>
            <a:ext cx="7839225" cy="1692275"/>
          </a:xfrm>
          <a:prstGeom prst="rect">
            <a:avLst/>
          </a:prstGeom>
        </p:spPr>
        <p:txBody>
          <a:bodyPr lIns="0" tIns="0" rIns="0" bIns="0" rtlCol="0" anchor="t">
            <a:spAutoFit/>
          </a:bodyPr>
          <a:lstStyle/>
          <a:p>
            <a:pPr marL="0" lvl="0" indent="0" algn="ctr">
              <a:lnSpc>
                <a:spcPts val="13138"/>
              </a:lnSpc>
              <a:spcBef>
                <a:spcPct val="0"/>
              </a:spcBef>
            </a:pPr>
            <a:r>
              <a:rPr lang="en-US" sz="10948" b="1">
                <a:solidFill>
                  <a:srgbClr val="FFFFFF"/>
                </a:solidFill>
                <a:latin typeface="Almarai Bold"/>
                <a:ea typeface="Almarai Bold"/>
                <a:cs typeface="Almarai Bold"/>
                <a:sym typeface="Almarai Bold"/>
              </a:rPr>
              <a:t>CR</a:t>
            </a:r>
            <a:r>
              <a:rPr lang="en-US" sz="10948" b="1">
                <a:solidFill>
                  <a:srgbClr val="17E3B2"/>
                </a:solidFill>
                <a:latin typeface="Almarai Bold"/>
                <a:ea typeface="Almarai Bold"/>
                <a:cs typeface="Almarai Bold"/>
                <a:sym typeface="Almarai Bold"/>
              </a:rPr>
              <a:t>U</a:t>
            </a:r>
            <a:r>
              <a:rPr lang="en-US" sz="10948" b="1">
                <a:solidFill>
                  <a:srgbClr val="FFFFFF"/>
                </a:solidFill>
                <a:latin typeface="Almarai Bold"/>
                <a:ea typeface="Almarai Bold"/>
                <a:cs typeface="Almarai Bold"/>
                <a:sym typeface="Almarai Bold"/>
              </a:rPr>
              <a:t>D</a:t>
            </a:r>
          </a:p>
        </p:txBody>
      </p:sp>
      <p:grpSp>
        <p:nvGrpSpPr>
          <p:cNvPr id="21" name="Group 21"/>
          <p:cNvGrpSpPr/>
          <p:nvPr/>
        </p:nvGrpSpPr>
        <p:grpSpPr>
          <a:xfrm>
            <a:off x="909975" y="696566"/>
            <a:ext cx="1456246" cy="1224824"/>
            <a:chOff x="0" y="0"/>
            <a:chExt cx="1941661" cy="1633098"/>
          </a:xfrm>
        </p:grpSpPr>
        <p:grpSp>
          <p:nvGrpSpPr>
            <p:cNvPr id="22" name="Group 22"/>
            <p:cNvGrpSpPr/>
            <p:nvPr/>
          </p:nvGrpSpPr>
          <p:grpSpPr>
            <a:xfrm rot="5400000">
              <a:off x="154281" y="0"/>
              <a:ext cx="1633098" cy="1633098"/>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26211" r="-126211"/>
                </a:stretch>
              </a:blipFill>
            </p:spPr>
          </p:sp>
        </p:grpSp>
        <p:sp>
          <p:nvSpPr>
            <p:cNvPr id="24" name="TextBox 24"/>
            <p:cNvSpPr txBox="1"/>
            <p:nvPr/>
          </p:nvSpPr>
          <p:spPr>
            <a:xfrm>
              <a:off x="0" y="222219"/>
              <a:ext cx="1941661" cy="1107997"/>
            </a:xfrm>
            <a:prstGeom prst="rect">
              <a:avLst/>
            </a:prstGeom>
          </p:spPr>
          <p:txBody>
            <a:bodyPr lIns="0" tIns="0" rIns="0" bIns="0" rtlCol="0" anchor="t">
              <a:spAutoFit/>
            </a:bodyPr>
            <a:lstStyle/>
            <a:p>
              <a:pPr algn="ctr">
                <a:lnSpc>
                  <a:spcPts val="6817"/>
                </a:lnSpc>
              </a:pPr>
              <a:r>
                <a:rPr lang="en-US" sz="4940" b="1">
                  <a:solidFill>
                    <a:srgbClr val="FFFFFF"/>
                  </a:solidFill>
                  <a:latin typeface="Almarai Bold"/>
                  <a:ea typeface="Almarai Bold"/>
                  <a:cs typeface="Almarai Bold"/>
                  <a:sym typeface="Almarai Bold"/>
                </a:rPr>
                <a:t>04</a:t>
              </a:r>
            </a:p>
          </p:txBody>
        </p:sp>
      </p:grpSp>
      <p:grpSp>
        <p:nvGrpSpPr>
          <p:cNvPr id="25" name="Group 25"/>
          <p:cNvGrpSpPr/>
          <p:nvPr/>
        </p:nvGrpSpPr>
        <p:grpSpPr>
          <a:xfrm>
            <a:off x="15032717" y="290368"/>
            <a:ext cx="1867358" cy="1867358"/>
            <a:chOff x="0" y="0"/>
            <a:chExt cx="2489811" cy="2489811"/>
          </a:xfrm>
        </p:grpSpPr>
        <p:grpSp>
          <p:nvGrpSpPr>
            <p:cNvPr id="26" name="Group 26"/>
            <p:cNvGrpSpPr/>
            <p:nvPr/>
          </p:nvGrpSpPr>
          <p:grpSpPr>
            <a:xfrm>
              <a:off x="0" y="0"/>
              <a:ext cx="2489811" cy="2489811"/>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id="28" name="TextBox 28"/>
              <p:cNvSpPr txBox="1"/>
              <p:nvPr/>
            </p:nvSpPr>
            <p:spPr>
              <a:xfrm>
                <a:off x="76200" y="28575"/>
                <a:ext cx="660400" cy="708025"/>
              </a:xfrm>
              <a:prstGeom prst="rect">
                <a:avLst/>
              </a:prstGeom>
            </p:spPr>
            <p:txBody>
              <a:bodyPr lIns="50800" tIns="50800" rIns="50800" bIns="50800" rtlCol="0" anchor="ctr"/>
              <a:lstStyle/>
              <a:p>
                <a:pPr algn="ctr">
                  <a:lnSpc>
                    <a:spcPts val="2605"/>
                  </a:lnSpc>
                </a:pPr>
                <a:endParaRPr/>
              </a:p>
            </p:txBody>
          </p:sp>
        </p:grpSp>
        <p:sp>
          <p:nvSpPr>
            <p:cNvPr id="29" name="Freeform 29"/>
            <p:cNvSpPr/>
            <p:nvPr/>
          </p:nvSpPr>
          <p:spPr>
            <a:xfrm>
              <a:off x="558357" y="548337"/>
              <a:ext cx="1373096" cy="1388241"/>
            </a:xfrm>
            <a:custGeom>
              <a:avLst/>
              <a:gdLst/>
              <a:ahLst/>
              <a:cxnLst/>
              <a:rect l="l" t="t" r="r" b="b"/>
              <a:pathLst>
                <a:path w="1373096" h="1388241">
                  <a:moveTo>
                    <a:pt x="0" y="0"/>
                  </a:moveTo>
                  <a:lnTo>
                    <a:pt x="1373097" y="0"/>
                  </a:lnTo>
                  <a:lnTo>
                    <a:pt x="1373097" y="1388241"/>
                  </a:lnTo>
                  <a:lnTo>
                    <a:pt x="0" y="13882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sp>
        <p:nvSpPr>
          <p:cNvPr id="30" name="Freeform 30"/>
          <p:cNvSpPr/>
          <p:nvPr/>
        </p:nvSpPr>
        <p:spPr>
          <a:xfrm>
            <a:off x="15930795" y="233263"/>
            <a:ext cx="2192301" cy="795437"/>
          </a:xfrm>
          <a:custGeom>
            <a:avLst/>
            <a:gdLst/>
            <a:ahLst/>
            <a:cxnLst/>
            <a:rect l="l" t="t" r="r" b="b"/>
            <a:pathLst>
              <a:path w="2192301" h="795437">
                <a:moveTo>
                  <a:pt x="0" y="0"/>
                </a:moveTo>
                <a:lnTo>
                  <a:pt x="2192301" y="0"/>
                </a:lnTo>
                <a:lnTo>
                  <a:pt x="2192301" y="795437"/>
                </a:lnTo>
                <a:lnTo>
                  <a:pt x="0" y="795437"/>
                </a:lnTo>
                <a:lnTo>
                  <a:pt x="0" y="0"/>
                </a:lnTo>
                <a:close/>
              </a:path>
            </a:pathLst>
          </a:custGeom>
          <a:blipFill>
            <a:blip r:embed="rId9"/>
            <a:stretch>
              <a:fillRect/>
            </a:stretch>
          </a:blipFill>
        </p:spPr>
      </p:sp>
      <p:sp>
        <p:nvSpPr>
          <p:cNvPr id="31" name="Freeform 31"/>
          <p:cNvSpPr/>
          <p:nvPr/>
        </p:nvSpPr>
        <p:spPr>
          <a:xfrm>
            <a:off x="3679683" y="5572766"/>
            <a:ext cx="11301259" cy="3559897"/>
          </a:xfrm>
          <a:custGeom>
            <a:avLst/>
            <a:gdLst/>
            <a:ahLst/>
            <a:cxnLst/>
            <a:rect l="l" t="t" r="r" b="b"/>
            <a:pathLst>
              <a:path w="11301259" h="3559897">
                <a:moveTo>
                  <a:pt x="0" y="0"/>
                </a:moveTo>
                <a:lnTo>
                  <a:pt x="11301259" y="0"/>
                </a:lnTo>
                <a:lnTo>
                  <a:pt x="11301259" y="3559897"/>
                </a:lnTo>
                <a:lnTo>
                  <a:pt x="0" y="3559897"/>
                </a:lnTo>
                <a:lnTo>
                  <a:pt x="0" y="0"/>
                </a:lnTo>
                <a:close/>
              </a:path>
            </a:pathLst>
          </a:custGeom>
          <a:blipFill>
            <a:blip r:embed="rId10"/>
            <a:stretch>
              <a:fillRect/>
            </a:stretch>
          </a:blipFill>
        </p:spPr>
      </p:sp>
      <p:sp>
        <p:nvSpPr>
          <p:cNvPr id="32" name="TextBox 32"/>
          <p:cNvSpPr txBox="1"/>
          <p:nvPr/>
        </p:nvSpPr>
        <p:spPr>
          <a:xfrm>
            <a:off x="7134354" y="465451"/>
            <a:ext cx="7839225" cy="1692275"/>
          </a:xfrm>
          <a:prstGeom prst="rect">
            <a:avLst/>
          </a:prstGeom>
        </p:spPr>
        <p:txBody>
          <a:bodyPr lIns="0" tIns="0" rIns="0" bIns="0" rtlCol="0" anchor="t">
            <a:spAutoFit/>
          </a:bodyPr>
          <a:lstStyle/>
          <a:p>
            <a:pPr marL="0" lvl="0" indent="0" algn="ctr">
              <a:lnSpc>
                <a:spcPts val="13138"/>
              </a:lnSpc>
              <a:spcBef>
                <a:spcPct val="0"/>
              </a:spcBef>
            </a:pPr>
            <a:r>
              <a:rPr lang="en-US" sz="10948" b="1">
                <a:solidFill>
                  <a:srgbClr val="17E3B2"/>
                </a:solidFill>
                <a:latin typeface="Almarai Bold"/>
                <a:ea typeface="Almarai Bold"/>
                <a:cs typeface="Almarai Bold"/>
                <a:sym typeface="Almarai Bold"/>
              </a:rPr>
              <a:t>UPDATE</a:t>
            </a:r>
          </a:p>
        </p:txBody>
      </p:sp>
      <p:sp>
        <p:nvSpPr>
          <p:cNvPr id="33" name="TextBox 33"/>
          <p:cNvSpPr txBox="1"/>
          <p:nvPr/>
        </p:nvSpPr>
        <p:spPr>
          <a:xfrm>
            <a:off x="796106" y="3043632"/>
            <a:ext cx="17068413" cy="1780540"/>
          </a:xfrm>
          <a:prstGeom prst="rect">
            <a:avLst/>
          </a:prstGeom>
        </p:spPr>
        <p:txBody>
          <a:bodyPr lIns="0" tIns="0" rIns="0" bIns="0" rtlCol="0" anchor="t">
            <a:spAutoFit/>
          </a:bodyPr>
          <a:lstStyle/>
          <a:p>
            <a:pPr algn="l">
              <a:lnSpc>
                <a:spcPts val="4759"/>
              </a:lnSpc>
            </a:pPr>
            <a:r>
              <a:rPr lang="en-US" sz="3399">
                <a:solidFill>
                  <a:srgbClr val="FFFFFF"/>
                </a:solidFill>
                <a:latin typeface="Canva Sans"/>
                <a:ea typeface="Canva Sans"/>
                <a:cs typeface="Canva Sans"/>
                <a:sym typeface="Canva Sans"/>
              </a:rPr>
              <a:t>The employee can manage pending rental transactions by either accepting or rejecting customer requests, ensuring efficient handling of rental processes.</a:t>
            </a:r>
          </a:p>
          <a:p>
            <a:pPr algn="l">
              <a:lnSpc>
                <a:spcPts val="4759"/>
              </a:lnSpc>
            </a:pPr>
            <a:endParaRPr lang="en-US" sz="3399">
              <a:solidFill>
                <a:srgbClr val="FFFFFF"/>
              </a:solidFill>
              <a:latin typeface="Canva Sans"/>
              <a:ea typeface="Canva Sans"/>
              <a:cs typeface="Canva Sans"/>
              <a:sym typeface="Canva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966396" y="9258300"/>
            <a:ext cx="13457996" cy="3264379"/>
            <a:chOff x="0" y="0"/>
            <a:chExt cx="17943995" cy="4352506"/>
          </a:xfrm>
        </p:grpSpPr>
        <p:sp>
          <p:nvSpPr>
            <p:cNvPr id="3" name="Freeform 3"/>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sp>
        <p:sp>
          <p:nvSpPr>
            <p:cNvPr id="5" name="Freeform 5"/>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sp>
      </p:grpSp>
      <p:sp>
        <p:nvSpPr>
          <p:cNvPr id="7" name="Freeform 7"/>
          <p:cNvSpPr/>
          <p:nvPr/>
        </p:nvSpPr>
        <p:spPr>
          <a:xfrm>
            <a:off x="14613775" y="-4787359"/>
            <a:ext cx="8754599" cy="8754599"/>
          </a:xfrm>
          <a:custGeom>
            <a:avLst/>
            <a:gdLst/>
            <a:ahLst/>
            <a:cxnLst/>
            <a:rect l="l" t="t" r="r" b="b"/>
            <a:pathLst>
              <a:path w="8754599" h="8754599">
                <a:moveTo>
                  <a:pt x="0" y="0"/>
                </a:moveTo>
                <a:lnTo>
                  <a:pt x="8754599" y="0"/>
                </a:lnTo>
                <a:lnTo>
                  <a:pt x="8754599" y="8754598"/>
                </a:lnTo>
                <a:lnTo>
                  <a:pt x="0" y="87545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15763958" y="-781916"/>
            <a:ext cx="1683983" cy="2405689"/>
            <a:chOff x="0" y="0"/>
            <a:chExt cx="4445000" cy="6350000"/>
          </a:xfrm>
        </p:grpSpPr>
        <p:sp>
          <p:nvSpPr>
            <p:cNvPr id="9" name="Freeform 9"/>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r="-201730"/>
              </a:stretch>
            </a:blipFill>
          </p:spPr>
        </p:sp>
      </p:grpSp>
      <p:grpSp>
        <p:nvGrpSpPr>
          <p:cNvPr id="10" name="Group 10"/>
          <p:cNvGrpSpPr/>
          <p:nvPr/>
        </p:nvGrpSpPr>
        <p:grpSpPr>
          <a:xfrm rot="-10800000">
            <a:off x="796106" y="7929818"/>
            <a:ext cx="1683983" cy="2405689"/>
            <a:chOff x="0" y="0"/>
            <a:chExt cx="4445000" cy="6350000"/>
          </a:xfrm>
        </p:grpSpPr>
        <p:sp>
          <p:nvSpPr>
            <p:cNvPr id="11" name="Freeform 11"/>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r="-201730"/>
              </a:stretch>
            </a:blipFill>
          </p:spPr>
        </p:sp>
      </p:grpSp>
      <p:grpSp>
        <p:nvGrpSpPr>
          <p:cNvPr id="12" name="Group 12"/>
          <p:cNvGrpSpPr/>
          <p:nvPr/>
        </p:nvGrpSpPr>
        <p:grpSpPr>
          <a:xfrm rot="5400000">
            <a:off x="14472073" y="781782"/>
            <a:ext cx="841991" cy="84199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26211" r="-126211"/>
              </a:stretch>
            </a:blipFill>
          </p:spPr>
        </p:sp>
      </p:grpSp>
      <p:grpSp>
        <p:nvGrpSpPr>
          <p:cNvPr id="14" name="Group 14"/>
          <p:cNvGrpSpPr/>
          <p:nvPr/>
        </p:nvGrpSpPr>
        <p:grpSpPr>
          <a:xfrm rot="-5400000">
            <a:off x="2929983" y="7929818"/>
            <a:ext cx="841991" cy="84199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26211" r="-126211"/>
              </a:stretch>
            </a:blipFill>
          </p:spPr>
        </p:sp>
      </p:grpSp>
      <p:grpSp>
        <p:nvGrpSpPr>
          <p:cNvPr id="16" name="Group 16"/>
          <p:cNvGrpSpPr/>
          <p:nvPr/>
        </p:nvGrpSpPr>
        <p:grpSpPr>
          <a:xfrm>
            <a:off x="17259300" y="2066886"/>
            <a:ext cx="5754080" cy="8220114"/>
            <a:chOff x="0" y="0"/>
            <a:chExt cx="4445000" cy="6350000"/>
          </a:xfrm>
        </p:grpSpPr>
        <p:sp>
          <p:nvSpPr>
            <p:cNvPr id="17" name="Freeform 17"/>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r="-201730"/>
              </a:stretch>
            </a:blipFill>
          </p:spPr>
        </p:sp>
      </p:grpSp>
      <p:grpSp>
        <p:nvGrpSpPr>
          <p:cNvPr id="18" name="Group 18"/>
          <p:cNvGrpSpPr/>
          <p:nvPr/>
        </p:nvGrpSpPr>
        <p:grpSpPr>
          <a:xfrm>
            <a:off x="-5173055" y="-2043171"/>
            <a:ext cx="5754080" cy="8220114"/>
            <a:chOff x="0" y="0"/>
            <a:chExt cx="4445000" cy="6350000"/>
          </a:xfrm>
        </p:grpSpPr>
        <p:sp>
          <p:nvSpPr>
            <p:cNvPr id="19" name="Freeform 19"/>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r="-201730"/>
              </a:stretch>
            </a:blipFill>
          </p:spPr>
        </p:sp>
      </p:grpSp>
      <p:sp>
        <p:nvSpPr>
          <p:cNvPr id="20" name="TextBox 20"/>
          <p:cNvSpPr txBox="1"/>
          <p:nvPr/>
        </p:nvSpPr>
        <p:spPr>
          <a:xfrm>
            <a:off x="1304775" y="465451"/>
            <a:ext cx="7839225" cy="1692275"/>
          </a:xfrm>
          <a:prstGeom prst="rect">
            <a:avLst/>
          </a:prstGeom>
        </p:spPr>
        <p:txBody>
          <a:bodyPr lIns="0" tIns="0" rIns="0" bIns="0" rtlCol="0" anchor="t">
            <a:spAutoFit/>
          </a:bodyPr>
          <a:lstStyle/>
          <a:p>
            <a:pPr marL="0" lvl="0" indent="0" algn="ctr">
              <a:lnSpc>
                <a:spcPts val="13138"/>
              </a:lnSpc>
              <a:spcBef>
                <a:spcPct val="0"/>
              </a:spcBef>
            </a:pPr>
            <a:r>
              <a:rPr lang="en-US" sz="10948" b="1">
                <a:solidFill>
                  <a:srgbClr val="FFFFFF"/>
                </a:solidFill>
                <a:latin typeface="Almarai Bold"/>
                <a:ea typeface="Almarai Bold"/>
                <a:cs typeface="Almarai Bold"/>
                <a:sym typeface="Almarai Bold"/>
              </a:rPr>
              <a:t>CRU</a:t>
            </a:r>
            <a:r>
              <a:rPr lang="en-US" sz="10948" b="1">
                <a:solidFill>
                  <a:srgbClr val="17E3B2"/>
                </a:solidFill>
                <a:latin typeface="Almarai Bold"/>
                <a:ea typeface="Almarai Bold"/>
                <a:cs typeface="Almarai Bold"/>
                <a:sym typeface="Almarai Bold"/>
              </a:rPr>
              <a:t>D</a:t>
            </a:r>
          </a:p>
        </p:txBody>
      </p:sp>
      <p:grpSp>
        <p:nvGrpSpPr>
          <p:cNvPr id="21" name="Group 21"/>
          <p:cNvGrpSpPr/>
          <p:nvPr/>
        </p:nvGrpSpPr>
        <p:grpSpPr>
          <a:xfrm>
            <a:off x="909975" y="696566"/>
            <a:ext cx="1456246" cy="1224824"/>
            <a:chOff x="0" y="0"/>
            <a:chExt cx="1941661" cy="1633098"/>
          </a:xfrm>
        </p:grpSpPr>
        <p:grpSp>
          <p:nvGrpSpPr>
            <p:cNvPr id="22" name="Group 22"/>
            <p:cNvGrpSpPr/>
            <p:nvPr/>
          </p:nvGrpSpPr>
          <p:grpSpPr>
            <a:xfrm rot="5400000">
              <a:off x="154281" y="0"/>
              <a:ext cx="1633098" cy="1633098"/>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26211" r="-126211"/>
                </a:stretch>
              </a:blipFill>
            </p:spPr>
          </p:sp>
        </p:grpSp>
        <p:sp>
          <p:nvSpPr>
            <p:cNvPr id="24" name="TextBox 24"/>
            <p:cNvSpPr txBox="1"/>
            <p:nvPr/>
          </p:nvSpPr>
          <p:spPr>
            <a:xfrm>
              <a:off x="0" y="222219"/>
              <a:ext cx="1941661" cy="1107997"/>
            </a:xfrm>
            <a:prstGeom prst="rect">
              <a:avLst/>
            </a:prstGeom>
          </p:spPr>
          <p:txBody>
            <a:bodyPr lIns="0" tIns="0" rIns="0" bIns="0" rtlCol="0" anchor="t">
              <a:spAutoFit/>
            </a:bodyPr>
            <a:lstStyle/>
            <a:p>
              <a:pPr algn="ctr">
                <a:lnSpc>
                  <a:spcPts val="6817"/>
                </a:lnSpc>
              </a:pPr>
              <a:r>
                <a:rPr lang="en-US" sz="4940" b="1">
                  <a:solidFill>
                    <a:srgbClr val="FFFFFF"/>
                  </a:solidFill>
                  <a:latin typeface="Almarai Bold"/>
                  <a:ea typeface="Almarai Bold"/>
                  <a:cs typeface="Almarai Bold"/>
                  <a:sym typeface="Almarai Bold"/>
                </a:rPr>
                <a:t>04</a:t>
              </a:r>
            </a:p>
          </p:txBody>
        </p:sp>
      </p:grpSp>
      <p:grpSp>
        <p:nvGrpSpPr>
          <p:cNvPr id="25" name="Group 25"/>
          <p:cNvGrpSpPr/>
          <p:nvPr/>
        </p:nvGrpSpPr>
        <p:grpSpPr>
          <a:xfrm>
            <a:off x="15032717" y="290368"/>
            <a:ext cx="1867358" cy="1867358"/>
            <a:chOff x="0" y="0"/>
            <a:chExt cx="2489811" cy="2489811"/>
          </a:xfrm>
        </p:grpSpPr>
        <p:grpSp>
          <p:nvGrpSpPr>
            <p:cNvPr id="26" name="Group 26"/>
            <p:cNvGrpSpPr/>
            <p:nvPr/>
          </p:nvGrpSpPr>
          <p:grpSpPr>
            <a:xfrm>
              <a:off x="0" y="0"/>
              <a:ext cx="2489811" cy="2489811"/>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id="28" name="TextBox 28"/>
              <p:cNvSpPr txBox="1"/>
              <p:nvPr/>
            </p:nvSpPr>
            <p:spPr>
              <a:xfrm>
                <a:off x="76200" y="28575"/>
                <a:ext cx="660400" cy="708025"/>
              </a:xfrm>
              <a:prstGeom prst="rect">
                <a:avLst/>
              </a:prstGeom>
            </p:spPr>
            <p:txBody>
              <a:bodyPr lIns="50800" tIns="50800" rIns="50800" bIns="50800" rtlCol="0" anchor="ctr"/>
              <a:lstStyle/>
              <a:p>
                <a:pPr algn="ctr">
                  <a:lnSpc>
                    <a:spcPts val="2605"/>
                  </a:lnSpc>
                </a:pPr>
                <a:endParaRPr/>
              </a:p>
            </p:txBody>
          </p:sp>
        </p:grpSp>
        <p:sp>
          <p:nvSpPr>
            <p:cNvPr id="29" name="Freeform 29"/>
            <p:cNvSpPr/>
            <p:nvPr/>
          </p:nvSpPr>
          <p:spPr>
            <a:xfrm>
              <a:off x="558357" y="548337"/>
              <a:ext cx="1373096" cy="1388241"/>
            </a:xfrm>
            <a:custGeom>
              <a:avLst/>
              <a:gdLst/>
              <a:ahLst/>
              <a:cxnLst/>
              <a:rect l="l" t="t" r="r" b="b"/>
              <a:pathLst>
                <a:path w="1373096" h="1388241">
                  <a:moveTo>
                    <a:pt x="0" y="0"/>
                  </a:moveTo>
                  <a:lnTo>
                    <a:pt x="1373097" y="0"/>
                  </a:lnTo>
                  <a:lnTo>
                    <a:pt x="1373097" y="1388241"/>
                  </a:lnTo>
                  <a:lnTo>
                    <a:pt x="0" y="13882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sp>
        <p:nvSpPr>
          <p:cNvPr id="30" name="Freeform 30"/>
          <p:cNvSpPr/>
          <p:nvPr/>
        </p:nvSpPr>
        <p:spPr>
          <a:xfrm>
            <a:off x="15930795" y="233263"/>
            <a:ext cx="2192301" cy="795437"/>
          </a:xfrm>
          <a:custGeom>
            <a:avLst/>
            <a:gdLst/>
            <a:ahLst/>
            <a:cxnLst/>
            <a:rect l="l" t="t" r="r" b="b"/>
            <a:pathLst>
              <a:path w="2192301" h="795437">
                <a:moveTo>
                  <a:pt x="0" y="0"/>
                </a:moveTo>
                <a:lnTo>
                  <a:pt x="2192301" y="0"/>
                </a:lnTo>
                <a:lnTo>
                  <a:pt x="2192301" y="795437"/>
                </a:lnTo>
                <a:lnTo>
                  <a:pt x="0" y="795437"/>
                </a:lnTo>
                <a:lnTo>
                  <a:pt x="0" y="0"/>
                </a:lnTo>
                <a:close/>
              </a:path>
            </a:pathLst>
          </a:custGeom>
          <a:blipFill>
            <a:blip r:embed="rId9"/>
            <a:stretch>
              <a:fillRect/>
            </a:stretch>
          </a:blipFill>
        </p:spPr>
      </p:sp>
      <p:sp>
        <p:nvSpPr>
          <p:cNvPr id="31" name="Freeform 31"/>
          <p:cNvSpPr/>
          <p:nvPr/>
        </p:nvSpPr>
        <p:spPr>
          <a:xfrm>
            <a:off x="3493371" y="4368317"/>
            <a:ext cx="11301259" cy="5368098"/>
          </a:xfrm>
          <a:custGeom>
            <a:avLst/>
            <a:gdLst/>
            <a:ahLst/>
            <a:cxnLst/>
            <a:rect l="l" t="t" r="r" b="b"/>
            <a:pathLst>
              <a:path w="11301259" h="5368098">
                <a:moveTo>
                  <a:pt x="0" y="0"/>
                </a:moveTo>
                <a:lnTo>
                  <a:pt x="11301258" y="0"/>
                </a:lnTo>
                <a:lnTo>
                  <a:pt x="11301258" y="5368098"/>
                </a:lnTo>
                <a:lnTo>
                  <a:pt x="0" y="5368098"/>
                </a:lnTo>
                <a:lnTo>
                  <a:pt x="0" y="0"/>
                </a:lnTo>
                <a:close/>
              </a:path>
            </a:pathLst>
          </a:custGeom>
          <a:blipFill>
            <a:blip r:embed="rId10"/>
            <a:stretch>
              <a:fillRect/>
            </a:stretch>
          </a:blipFill>
        </p:spPr>
      </p:sp>
      <p:sp>
        <p:nvSpPr>
          <p:cNvPr id="32" name="TextBox 32"/>
          <p:cNvSpPr txBox="1"/>
          <p:nvPr/>
        </p:nvSpPr>
        <p:spPr>
          <a:xfrm>
            <a:off x="7134354" y="465451"/>
            <a:ext cx="7839225" cy="1692275"/>
          </a:xfrm>
          <a:prstGeom prst="rect">
            <a:avLst/>
          </a:prstGeom>
        </p:spPr>
        <p:txBody>
          <a:bodyPr lIns="0" tIns="0" rIns="0" bIns="0" rtlCol="0" anchor="t">
            <a:spAutoFit/>
          </a:bodyPr>
          <a:lstStyle/>
          <a:p>
            <a:pPr marL="0" lvl="0" indent="0" algn="ctr">
              <a:lnSpc>
                <a:spcPts val="13138"/>
              </a:lnSpc>
              <a:spcBef>
                <a:spcPct val="0"/>
              </a:spcBef>
            </a:pPr>
            <a:r>
              <a:rPr lang="en-US" sz="10948" b="1">
                <a:solidFill>
                  <a:srgbClr val="17E3B2"/>
                </a:solidFill>
                <a:latin typeface="Almarai Bold"/>
                <a:ea typeface="Almarai Bold"/>
                <a:cs typeface="Almarai Bold"/>
                <a:sym typeface="Almarai Bold"/>
              </a:rPr>
              <a:t>DELETE</a:t>
            </a:r>
          </a:p>
        </p:txBody>
      </p:sp>
      <p:sp>
        <p:nvSpPr>
          <p:cNvPr id="33" name="TextBox 33"/>
          <p:cNvSpPr txBox="1"/>
          <p:nvPr/>
        </p:nvSpPr>
        <p:spPr>
          <a:xfrm>
            <a:off x="581025" y="2786774"/>
            <a:ext cx="18288000" cy="1180465"/>
          </a:xfrm>
          <a:prstGeom prst="rect">
            <a:avLst/>
          </a:prstGeom>
        </p:spPr>
        <p:txBody>
          <a:bodyPr lIns="0" tIns="0" rIns="0" bIns="0" rtlCol="0" anchor="t">
            <a:spAutoFit/>
          </a:bodyPr>
          <a:lstStyle/>
          <a:p>
            <a:pPr algn="l">
              <a:lnSpc>
                <a:spcPts val="4759"/>
              </a:lnSpc>
            </a:pPr>
            <a:r>
              <a:rPr lang="en-US" sz="3399">
                <a:solidFill>
                  <a:srgbClr val="FFFFFF"/>
                </a:solidFill>
                <a:latin typeface="Canva Sans"/>
                <a:ea typeface="Canva Sans"/>
                <a:cs typeface="Canva Sans"/>
                <a:sym typeface="Canva Sans"/>
              </a:rPr>
              <a:t>The manager can navigate to the User Management page and has the authority to delete accounts, including both customer and employee accounts, as required.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966396" y="9258300"/>
            <a:ext cx="13457996" cy="3264379"/>
            <a:chOff x="0" y="0"/>
            <a:chExt cx="17943995" cy="4352506"/>
          </a:xfrm>
        </p:grpSpPr>
        <p:sp>
          <p:nvSpPr>
            <p:cNvPr id="3" name="Freeform 3"/>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sp>
        <p:sp>
          <p:nvSpPr>
            <p:cNvPr id="5" name="Freeform 5"/>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sp>
      </p:grpSp>
      <p:sp>
        <p:nvSpPr>
          <p:cNvPr id="7" name="Freeform 7"/>
          <p:cNvSpPr/>
          <p:nvPr/>
        </p:nvSpPr>
        <p:spPr>
          <a:xfrm>
            <a:off x="14613775" y="-4787359"/>
            <a:ext cx="8754599" cy="8754599"/>
          </a:xfrm>
          <a:custGeom>
            <a:avLst/>
            <a:gdLst/>
            <a:ahLst/>
            <a:cxnLst/>
            <a:rect l="l" t="t" r="r" b="b"/>
            <a:pathLst>
              <a:path w="8754599" h="8754599">
                <a:moveTo>
                  <a:pt x="0" y="0"/>
                </a:moveTo>
                <a:lnTo>
                  <a:pt x="8754599" y="0"/>
                </a:lnTo>
                <a:lnTo>
                  <a:pt x="8754599" y="8754598"/>
                </a:lnTo>
                <a:lnTo>
                  <a:pt x="0" y="87545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15763958" y="-781916"/>
            <a:ext cx="1683983" cy="2405689"/>
            <a:chOff x="0" y="0"/>
            <a:chExt cx="4445000" cy="6350000"/>
          </a:xfrm>
        </p:grpSpPr>
        <p:sp>
          <p:nvSpPr>
            <p:cNvPr id="9" name="Freeform 9"/>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r="-201730"/>
              </a:stretch>
            </a:blipFill>
          </p:spPr>
        </p:sp>
      </p:grpSp>
      <p:grpSp>
        <p:nvGrpSpPr>
          <p:cNvPr id="10" name="Group 10"/>
          <p:cNvGrpSpPr/>
          <p:nvPr/>
        </p:nvGrpSpPr>
        <p:grpSpPr>
          <a:xfrm rot="-10800000">
            <a:off x="796106" y="7929818"/>
            <a:ext cx="1683983" cy="2405689"/>
            <a:chOff x="0" y="0"/>
            <a:chExt cx="4445000" cy="6350000"/>
          </a:xfrm>
        </p:grpSpPr>
        <p:sp>
          <p:nvSpPr>
            <p:cNvPr id="11" name="Freeform 11"/>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r="-201730"/>
              </a:stretch>
            </a:blipFill>
          </p:spPr>
        </p:sp>
      </p:grpSp>
      <p:grpSp>
        <p:nvGrpSpPr>
          <p:cNvPr id="12" name="Group 12"/>
          <p:cNvGrpSpPr/>
          <p:nvPr/>
        </p:nvGrpSpPr>
        <p:grpSpPr>
          <a:xfrm rot="5400000">
            <a:off x="14472073" y="781782"/>
            <a:ext cx="841991" cy="84199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26211" r="-126211"/>
              </a:stretch>
            </a:blipFill>
          </p:spPr>
        </p:sp>
      </p:grpSp>
      <p:grpSp>
        <p:nvGrpSpPr>
          <p:cNvPr id="14" name="Group 14"/>
          <p:cNvGrpSpPr/>
          <p:nvPr/>
        </p:nvGrpSpPr>
        <p:grpSpPr>
          <a:xfrm rot="-5400000">
            <a:off x="2929983" y="7929818"/>
            <a:ext cx="841991" cy="84199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26211" r="-126211"/>
              </a:stretch>
            </a:blipFill>
          </p:spPr>
        </p:sp>
      </p:grpSp>
      <p:grpSp>
        <p:nvGrpSpPr>
          <p:cNvPr id="16" name="Group 16"/>
          <p:cNvGrpSpPr/>
          <p:nvPr/>
        </p:nvGrpSpPr>
        <p:grpSpPr>
          <a:xfrm>
            <a:off x="17259300" y="2066886"/>
            <a:ext cx="5754080" cy="8220114"/>
            <a:chOff x="0" y="0"/>
            <a:chExt cx="4445000" cy="6350000"/>
          </a:xfrm>
        </p:grpSpPr>
        <p:sp>
          <p:nvSpPr>
            <p:cNvPr id="17" name="Freeform 17"/>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r="-201730"/>
              </a:stretch>
            </a:blipFill>
          </p:spPr>
        </p:sp>
      </p:grpSp>
      <p:grpSp>
        <p:nvGrpSpPr>
          <p:cNvPr id="18" name="Group 18"/>
          <p:cNvGrpSpPr/>
          <p:nvPr/>
        </p:nvGrpSpPr>
        <p:grpSpPr>
          <a:xfrm>
            <a:off x="-5173055" y="-2043171"/>
            <a:ext cx="5754080" cy="8220114"/>
            <a:chOff x="0" y="0"/>
            <a:chExt cx="4445000" cy="6350000"/>
          </a:xfrm>
        </p:grpSpPr>
        <p:sp>
          <p:nvSpPr>
            <p:cNvPr id="19" name="Freeform 19"/>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r="-201730"/>
              </a:stretch>
            </a:blipFill>
          </p:spPr>
        </p:sp>
      </p:grpSp>
      <p:sp>
        <p:nvSpPr>
          <p:cNvPr id="20" name="TextBox 20"/>
          <p:cNvSpPr txBox="1"/>
          <p:nvPr/>
        </p:nvSpPr>
        <p:spPr>
          <a:xfrm>
            <a:off x="1304775" y="465451"/>
            <a:ext cx="7839225" cy="1692275"/>
          </a:xfrm>
          <a:prstGeom prst="rect">
            <a:avLst/>
          </a:prstGeom>
        </p:spPr>
        <p:txBody>
          <a:bodyPr lIns="0" tIns="0" rIns="0" bIns="0" rtlCol="0" anchor="t">
            <a:spAutoFit/>
          </a:bodyPr>
          <a:lstStyle/>
          <a:p>
            <a:pPr marL="0" lvl="0" indent="0" algn="ctr">
              <a:lnSpc>
                <a:spcPts val="13138"/>
              </a:lnSpc>
              <a:spcBef>
                <a:spcPct val="0"/>
              </a:spcBef>
            </a:pPr>
            <a:r>
              <a:rPr lang="en-US" sz="10948" b="1">
                <a:solidFill>
                  <a:srgbClr val="FFFFFF"/>
                </a:solidFill>
                <a:latin typeface="Almarai Bold"/>
                <a:ea typeface="Almarai Bold"/>
                <a:cs typeface="Almarai Bold"/>
                <a:sym typeface="Almarai Bold"/>
              </a:rPr>
              <a:t>CRU</a:t>
            </a:r>
            <a:r>
              <a:rPr lang="en-US" sz="10948" b="1">
                <a:solidFill>
                  <a:srgbClr val="17E3B2"/>
                </a:solidFill>
                <a:latin typeface="Almarai Bold"/>
                <a:ea typeface="Almarai Bold"/>
                <a:cs typeface="Almarai Bold"/>
                <a:sym typeface="Almarai Bold"/>
              </a:rPr>
              <a:t>D</a:t>
            </a:r>
          </a:p>
        </p:txBody>
      </p:sp>
      <p:grpSp>
        <p:nvGrpSpPr>
          <p:cNvPr id="21" name="Group 21"/>
          <p:cNvGrpSpPr/>
          <p:nvPr/>
        </p:nvGrpSpPr>
        <p:grpSpPr>
          <a:xfrm>
            <a:off x="909975" y="696566"/>
            <a:ext cx="1456246" cy="1224824"/>
            <a:chOff x="0" y="0"/>
            <a:chExt cx="1941661" cy="1633098"/>
          </a:xfrm>
        </p:grpSpPr>
        <p:grpSp>
          <p:nvGrpSpPr>
            <p:cNvPr id="22" name="Group 22"/>
            <p:cNvGrpSpPr/>
            <p:nvPr/>
          </p:nvGrpSpPr>
          <p:grpSpPr>
            <a:xfrm rot="5400000">
              <a:off x="154281" y="0"/>
              <a:ext cx="1633098" cy="1633098"/>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26211" r="-126211"/>
                </a:stretch>
              </a:blipFill>
            </p:spPr>
          </p:sp>
        </p:grpSp>
        <p:sp>
          <p:nvSpPr>
            <p:cNvPr id="24" name="TextBox 24"/>
            <p:cNvSpPr txBox="1"/>
            <p:nvPr/>
          </p:nvSpPr>
          <p:spPr>
            <a:xfrm>
              <a:off x="0" y="222219"/>
              <a:ext cx="1941661" cy="1107997"/>
            </a:xfrm>
            <a:prstGeom prst="rect">
              <a:avLst/>
            </a:prstGeom>
          </p:spPr>
          <p:txBody>
            <a:bodyPr lIns="0" tIns="0" rIns="0" bIns="0" rtlCol="0" anchor="t">
              <a:spAutoFit/>
            </a:bodyPr>
            <a:lstStyle/>
            <a:p>
              <a:pPr algn="ctr">
                <a:lnSpc>
                  <a:spcPts val="6817"/>
                </a:lnSpc>
              </a:pPr>
              <a:r>
                <a:rPr lang="en-US" sz="4940" b="1">
                  <a:solidFill>
                    <a:srgbClr val="FFFFFF"/>
                  </a:solidFill>
                  <a:latin typeface="Almarai Bold"/>
                  <a:ea typeface="Almarai Bold"/>
                  <a:cs typeface="Almarai Bold"/>
                  <a:sym typeface="Almarai Bold"/>
                </a:rPr>
                <a:t>04</a:t>
              </a:r>
            </a:p>
          </p:txBody>
        </p:sp>
      </p:grpSp>
      <p:grpSp>
        <p:nvGrpSpPr>
          <p:cNvPr id="25" name="Group 25"/>
          <p:cNvGrpSpPr/>
          <p:nvPr/>
        </p:nvGrpSpPr>
        <p:grpSpPr>
          <a:xfrm>
            <a:off x="15032717" y="290368"/>
            <a:ext cx="1867358" cy="1867358"/>
            <a:chOff x="0" y="0"/>
            <a:chExt cx="2489811" cy="2489811"/>
          </a:xfrm>
        </p:grpSpPr>
        <p:grpSp>
          <p:nvGrpSpPr>
            <p:cNvPr id="26" name="Group 26"/>
            <p:cNvGrpSpPr/>
            <p:nvPr/>
          </p:nvGrpSpPr>
          <p:grpSpPr>
            <a:xfrm>
              <a:off x="0" y="0"/>
              <a:ext cx="2489811" cy="2489811"/>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id="28" name="TextBox 28"/>
              <p:cNvSpPr txBox="1"/>
              <p:nvPr/>
            </p:nvSpPr>
            <p:spPr>
              <a:xfrm>
                <a:off x="76200" y="28575"/>
                <a:ext cx="660400" cy="708025"/>
              </a:xfrm>
              <a:prstGeom prst="rect">
                <a:avLst/>
              </a:prstGeom>
            </p:spPr>
            <p:txBody>
              <a:bodyPr lIns="50800" tIns="50800" rIns="50800" bIns="50800" rtlCol="0" anchor="ctr"/>
              <a:lstStyle/>
              <a:p>
                <a:pPr algn="ctr">
                  <a:lnSpc>
                    <a:spcPts val="2605"/>
                  </a:lnSpc>
                </a:pPr>
                <a:endParaRPr/>
              </a:p>
            </p:txBody>
          </p:sp>
        </p:grpSp>
        <p:sp>
          <p:nvSpPr>
            <p:cNvPr id="29" name="Freeform 29"/>
            <p:cNvSpPr/>
            <p:nvPr/>
          </p:nvSpPr>
          <p:spPr>
            <a:xfrm>
              <a:off x="558357" y="548337"/>
              <a:ext cx="1373096" cy="1388241"/>
            </a:xfrm>
            <a:custGeom>
              <a:avLst/>
              <a:gdLst/>
              <a:ahLst/>
              <a:cxnLst/>
              <a:rect l="l" t="t" r="r" b="b"/>
              <a:pathLst>
                <a:path w="1373096" h="1388241">
                  <a:moveTo>
                    <a:pt x="0" y="0"/>
                  </a:moveTo>
                  <a:lnTo>
                    <a:pt x="1373097" y="0"/>
                  </a:lnTo>
                  <a:lnTo>
                    <a:pt x="1373097" y="1388241"/>
                  </a:lnTo>
                  <a:lnTo>
                    <a:pt x="0" y="13882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sp>
        <p:nvSpPr>
          <p:cNvPr id="30" name="Freeform 30"/>
          <p:cNvSpPr/>
          <p:nvPr/>
        </p:nvSpPr>
        <p:spPr>
          <a:xfrm>
            <a:off x="15930795" y="233263"/>
            <a:ext cx="2192301" cy="795437"/>
          </a:xfrm>
          <a:custGeom>
            <a:avLst/>
            <a:gdLst/>
            <a:ahLst/>
            <a:cxnLst/>
            <a:rect l="l" t="t" r="r" b="b"/>
            <a:pathLst>
              <a:path w="2192301" h="795437">
                <a:moveTo>
                  <a:pt x="0" y="0"/>
                </a:moveTo>
                <a:lnTo>
                  <a:pt x="2192301" y="0"/>
                </a:lnTo>
                <a:lnTo>
                  <a:pt x="2192301" y="795437"/>
                </a:lnTo>
                <a:lnTo>
                  <a:pt x="0" y="795437"/>
                </a:lnTo>
                <a:lnTo>
                  <a:pt x="0" y="0"/>
                </a:lnTo>
                <a:close/>
              </a:path>
            </a:pathLst>
          </a:custGeom>
          <a:blipFill>
            <a:blip r:embed="rId9"/>
            <a:stretch>
              <a:fillRect/>
            </a:stretch>
          </a:blipFill>
        </p:spPr>
      </p:sp>
      <p:sp>
        <p:nvSpPr>
          <p:cNvPr id="31" name="Freeform 31"/>
          <p:cNvSpPr/>
          <p:nvPr/>
        </p:nvSpPr>
        <p:spPr>
          <a:xfrm>
            <a:off x="5958041" y="3835198"/>
            <a:ext cx="11301259" cy="5297465"/>
          </a:xfrm>
          <a:custGeom>
            <a:avLst/>
            <a:gdLst/>
            <a:ahLst/>
            <a:cxnLst/>
            <a:rect l="l" t="t" r="r" b="b"/>
            <a:pathLst>
              <a:path w="11301259" h="5297465">
                <a:moveTo>
                  <a:pt x="0" y="0"/>
                </a:moveTo>
                <a:lnTo>
                  <a:pt x="11301259" y="0"/>
                </a:lnTo>
                <a:lnTo>
                  <a:pt x="11301259" y="5297465"/>
                </a:lnTo>
                <a:lnTo>
                  <a:pt x="0" y="5297465"/>
                </a:lnTo>
                <a:lnTo>
                  <a:pt x="0" y="0"/>
                </a:lnTo>
                <a:close/>
              </a:path>
            </a:pathLst>
          </a:custGeom>
          <a:blipFill>
            <a:blip r:embed="rId10"/>
            <a:stretch>
              <a:fillRect/>
            </a:stretch>
          </a:blipFill>
        </p:spPr>
      </p:sp>
      <p:sp>
        <p:nvSpPr>
          <p:cNvPr id="32" name="TextBox 32"/>
          <p:cNvSpPr txBox="1"/>
          <p:nvPr/>
        </p:nvSpPr>
        <p:spPr>
          <a:xfrm>
            <a:off x="7134354" y="465451"/>
            <a:ext cx="7839225" cy="1692275"/>
          </a:xfrm>
          <a:prstGeom prst="rect">
            <a:avLst/>
          </a:prstGeom>
        </p:spPr>
        <p:txBody>
          <a:bodyPr lIns="0" tIns="0" rIns="0" bIns="0" rtlCol="0" anchor="t">
            <a:spAutoFit/>
          </a:bodyPr>
          <a:lstStyle/>
          <a:p>
            <a:pPr marL="0" lvl="0" indent="0" algn="ctr">
              <a:lnSpc>
                <a:spcPts val="13138"/>
              </a:lnSpc>
              <a:spcBef>
                <a:spcPct val="0"/>
              </a:spcBef>
            </a:pPr>
            <a:r>
              <a:rPr lang="en-US" sz="10948" b="1">
                <a:solidFill>
                  <a:srgbClr val="17E3B2"/>
                </a:solidFill>
                <a:latin typeface="Almarai Bold"/>
                <a:ea typeface="Almarai Bold"/>
                <a:cs typeface="Almarai Bold"/>
                <a:sym typeface="Almarai Bold"/>
              </a:rPr>
              <a:t>DELETE</a:t>
            </a:r>
          </a:p>
        </p:txBody>
      </p:sp>
      <p:sp>
        <p:nvSpPr>
          <p:cNvPr id="33" name="TextBox 33"/>
          <p:cNvSpPr txBox="1"/>
          <p:nvPr/>
        </p:nvSpPr>
        <p:spPr>
          <a:xfrm>
            <a:off x="581025" y="3900564"/>
            <a:ext cx="4643362" cy="4180840"/>
          </a:xfrm>
          <a:prstGeom prst="rect">
            <a:avLst/>
          </a:prstGeom>
        </p:spPr>
        <p:txBody>
          <a:bodyPr lIns="0" tIns="0" rIns="0" bIns="0" rtlCol="0" anchor="t">
            <a:spAutoFit/>
          </a:bodyPr>
          <a:lstStyle/>
          <a:p>
            <a:pPr algn="l">
              <a:lnSpc>
                <a:spcPts val="4759"/>
              </a:lnSpc>
            </a:pPr>
            <a:r>
              <a:rPr lang="en-US" sz="3399">
                <a:solidFill>
                  <a:srgbClr val="FFFFFF"/>
                </a:solidFill>
                <a:latin typeface="Canva Sans"/>
                <a:ea typeface="Canva Sans"/>
                <a:cs typeface="Canva Sans"/>
                <a:sym typeface="Canva Sans"/>
              </a:rPr>
              <a:t>The manager can navigate to the Camera Management page and delete any selected camera from the inventory as needed.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7259300" y="2066886"/>
            <a:ext cx="5754080" cy="8220114"/>
            <a:chOff x="0" y="0"/>
            <a:chExt cx="4445000" cy="6350000"/>
          </a:xfrm>
        </p:grpSpPr>
        <p:sp>
          <p:nvSpPr>
            <p:cNvPr id="3" name="Freeform 3"/>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4" name="Group 4"/>
          <p:cNvGrpSpPr/>
          <p:nvPr/>
        </p:nvGrpSpPr>
        <p:grpSpPr>
          <a:xfrm>
            <a:off x="-5173055" y="-2043171"/>
            <a:ext cx="5754080" cy="8220114"/>
            <a:chOff x="0" y="0"/>
            <a:chExt cx="4445000" cy="6350000"/>
          </a:xfrm>
        </p:grpSpPr>
        <p:sp>
          <p:nvSpPr>
            <p:cNvPr id="5" name="Freeform 5"/>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6" name="Group 6"/>
          <p:cNvGrpSpPr/>
          <p:nvPr/>
        </p:nvGrpSpPr>
        <p:grpSpPr>
          <a:xfrm rot="5400000">
            <a:off x="967319" y="1028700"/>
            <a:ext cx="1224824" cy="122482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sp>
        <p:nvSpPr>
          <p:cNvPr id="8" name="Freeform 8"/>
          <p:cNvSpPr/>
          <p:nvPr/>
        </p:nvSpPr>
        <p:spPr>
          <a:xfrm>
            <a:off x="9144000" y="3186838"/>
            <a:ext cx="8759866" cy="3209060"/>
          </a:xfrm>
          <a:custGeom>
            <a:avLst/>
            <a:gdLst/>
            <a:ahLst/>
            <a:cxnLst/>
            <a:rect l="l" t="t" r="r" b="b"/>
            <a:pathLst>
              <a:path w="8759866" h="3209060">
                <a:moveTo>
                  <a:pt x="0" y="0"/>
                </a:moveTo>
                <a:lnTo>
                  <a:pt x="8759866" y="0"/>
                </a:lnTo>
                <a:lnTo>
                  <a:pt x="8759866" y="3209060"/>
                </a:lnTo>
                <a:lnTo>
                  <a:pt x="0" y="3209060"/>
                </a:lnTo>
                <a:lnTo>
                  <a:pt x="0" y="0"/>
                </a:lnTo>
                <a:close/>
              </a:path>
            </a:pathLst>
          </a:custGeom>
          <a:blipFill>
            <a:blip r:embed="rId3"/>
            <a:stretch>
              <a:fillRect/>
            </a:stretch>
          </a:blipFill>
        </p:spPr>
      </p:sp>
      <p:sp>
        <p:nvSpPr>
          <p:cNvPr id="9" name="Freeform 9"/>
          <p:cNvSpPr/>
          <p:nvPr/>
        </p:nvSpPr>
        <p:spPr>
          <a:xfrm>
            <a:off x="15930795" y="233263"/>
            <a:ext cx="2192301" cy="795437"/>
          </a:xfrm>
          <a:custGeom>
            <a:avLst/>
            <a:gdLst/>
            <a:ahLst/>
            <a:cxnLst/>
            <a:rect l="l" t="t" r="r" b="b"/>
            <a:pathLst>
              <a:path w="2192301" h="795437">
                <a:moveTo>
                  <a:pt x="0" y="0"/>
                </a:moveTo>
                <a:lnTo>
                  <a:pt x="2192301" y="0"/>
                </a:lnTo>
                <a:lnTo>
                  <a:pt x="2192301" y="795437"/>
                </a:lnTo>
                <a:lnTo>
                  <a:pt x="0" y="795437"/>
                </a:lnTo>
                <a:lnTo>
                  <a:pt x="0" y="0"/>
                </a:lnTo>
                <a:close/>
              </a:path>
            </a:pathLst>
          </a:custGeom>
          <a:blipFill>
            <a:blip r:embed="rId4"/>
            <a:stretch>
              <a:fillRect/>
            </a:stretch>
          </a:blipFill>
        </p:spPr>
      </p:sp>
      <p:sp>
        <p:nvSpPr>
          <p:cNvPr id="10" name="Freeform 10"/>
          <p:cNvSpPr/>
          <p:nvPr/>
        </p:nvSpPr>
        <p:spPr>
          <a:xfrm>
            <a:off x="4315391" y="8915389"/>
            <a:ext cx="7966081" cy="685822"/>
          </a:xfrm>
          <a:custGeom>
            <a:avLst/>
            <a:gdLst/>
            <a:ahLst/>
            <a:cxnLst/>
            <a:rect l="l" t="t" r="r" b="b"/>
            <a:pathLst>
              <a:path w="7966081" h="685822">
                <a:moveTo>
                  <a:pt x="0" y="0"/>
                </a:moveTo>
                <a:lnTo>
                  <a:pt x="7966081" y="0"/>
                </a:lnTo>
                <a:lnTo>
                  <a:pt x="7966081" y="685822"/>
                </a:lnTo>
                <a:lnTo>
                  <a:pt x="0" y="685822"/>
                </a:lnTo>
                <a:lnTo>
                  <a:pt x="0" y="0"/>
                </a:lnTo>
                <a:close/>
              </a:path>
            </a:pathLst>
          </a:custGeom>
          <a:blipFill>
            <a:blip r:embed="rId5"/>
            <a:stretch>
              <a:fillRect/>
            </a:stretch>
          </a:blipFill>
        </p:spPr>
      </p:sp>
      <p:sp>
        <p:nvSpPr>
          <p:cNvPr id="11" name="TextBox 11"/>
          <p:cNvSpPr txBox="1"/>
          <p:nvPr/>
        </p:nvSpPr>
        <p:spPr>
          <a:xfrm>
            <a:off x="2578437" y="922728"/>
            <a:ext cx="4859333" cy="1519230"/>
          </a:xfrm>
          <a:prstGeom prst="rect">
            <a:avLst/>
          </a:prstGeom>
        </p:spPr>
        <p:txBody>
          <a:bodyPr lIns="0" tIns="0" rIns="0" bIns="0" rtlCol="0" anchor="t">
            <a:spAutoFit/>
          </a:bodyPr>
          <a:lstStyle/>
          <a:p>
            <a:pPr marL="0" lvl="0" indent="0" algn="l">
              <a:lnSpc>
                <a:spcPts val="11809"/>
              </a:lnSpc>
              <a:spcBef>
                <a:spcPct val="0"/>
              </a:spcBef>
            </a:pPr>
            <a:r>
              <a:rPr lang="en-US" sz="9841" b="1">
                <a:solidFill>
                  <a:srgbClr val="17E3B2"/>
                </a:solidFill>
                <a:latin typeface="Almarai Bold"/>
                <a:ea typeface="Almarai Bold"/>
                <a:cs typeface="Almarai Bold"/>
                <a:sym typeface="Almarai Bold"/>
              </a:rPr>
              <a:t>RBAC</a:t>
            </a:r>
          </a:p>
        </p:txBody>
      </p:sp>
      <p:sp>
        <p:nvSpPr>
          <p:cNvPr id="12" name="TextBox 12"/>
          <p:cNvSpPr txBox="1"/>
          <p:nvPr/>
        </p:nvSpPr>
        <p:spPr>
          <a:xfrm>
            <a:off x="851608" y="1212075"/>
            <a:ext cx="1456246" cy="854810"/>
          </a:xfrm>
          <a:prstGeom prst="rect">
            <a:avLst/>
          </a:prstGeom>
        </p:spPr>
        <p:txBody>
          <a:bodyPr lIns="0" tIns="0" rIns="0" bIns="0" rtlCol="0" anchor="t">
            <a:spAutoFit/>
          </a:bodyPr>
          <a:lstStyle/>
          <a:p>
            <a:pPr algn="ctr">
              <a:lnSpc>
                <a:spcPts val="6817"/>
              </a:lnSpc>
            </a:pPr>
            <a:r>
              <a:rPr lang="en-US" sz="4940" b="1">
                <a:solidFill>
                  <a:srgbClr val="FFFFFF"/>
                </a:solidFill>
                <a:latin typeface="Almarai Bold"/>
                <a:ea typeface="Almarai Bold"/>
                <a:cs typeface="Almarai Bold"/>
                <a:sym typeface="Almarai Bold"/>
              </a:rPr>
              <a:t>05</a:t>
            </a:r>
          </a:p>
        </p:txBody>
      </p:sp>
      <p:sp>
        <p:nvSpPr>
          <p:cNvPr id="13" name="TextBox 13"/>
          <p:cNvSpPr txBox="1"/>
          <p:nvPr/>
        </p:nvSpPr>
        <p:spPr>
          <a:xfrm>
            <a:off x="0" y="3129688"/>
            <a:ext cx="8630782" cy="4189927"/>
          </a:xfrm>
          <a:prstGeom prst="rect">
            <a:avLst/>
          </a:prstGeom>
        </p:spPr>
        <p:txBody>
          <a:bodyPr lIns="0" tIns="0" rIns="0" bIns="0" rtlCol="0" anchor="t">
            <a:spAutoFit/>
          </a:bodyPr>
          <a:lstStyle/>
          <a:p>
            <a:pPr marL="645284" lvl="1" indent="-322642" algn="l">
              <a:lnSpc>
                <a:spcPts val="4124"/>
              </a:lnSpc>
              <a:spcBef>
                <a:spcPct val="0"/>
              </a:spcBef>
              <a:buFont typeface="Arial"/>
              <a:buChar char="•"/>
            </a:pPr>
            <a:r>
              <a:rPr lang="en-US" sz="2988" b="1">
                <a:solidFill>
                  <a:srgbClr val="FFFFFF"/>
                </a:solidFill>
                <a:latin typeface="Almarai Bold"/>
                <a:ea typeface="Almarai Bold"/>
                <a:cs typeface="Almarai Bold"/>
                <a:sym typeface="Almarai Bold"/>
              </a:rPr>
              <a:t>For role-based access control, three distinct roles were created—Customer, Employee, and Manager—each with their respective permissions explicitly defined. These roles were granted access to interact with the database named "108Finals," ensuring secure and structured database connectivity aligned with their responsibilities.</a:t>
            </a:r>
          </a:p>
        </p:txBody>
      </p:sp>
      <p:sp>
        <p:nvSpPr>
          <p:cNvPr id="14" name="TextBox 14"/>
          <p:cNvSpPr txBox="1"/>
          <p:nvPr/>
        </p:nvSpPr>
        <p:spPr>
          <a:xfrm>
            <a:off x="692713" y="8219199"/>
            <a:ext cx="8630782" cy="1039101"/>
          </a:xfrm>
          <a:prstGeom prst="rect">
            <a:avLst/>
          </a:prstGeom>
        </p:spPr>
        <p:txBody>
          <a:bodyPr lIns="0" tIns="0" rIns="0" bIns="0" rtlCol="0" anchor="t">
            <a:spAutoFit/>
          </a:bodyPr>
          <a:lstStyle/>
          <a:p>
            <a:pPr algn="l">
              <a:lnSpc>
                <a:spcPts val="4124"/>
              </a:lnSpc>
              <a:spcBef>
                <a:spcPct val="0"/>
              </a:spcBef>
            </a:pPr>
            <a:r>
              <a:rPr lang="en-US" sz="2988" b="1">
                <a:solidFill>
                  <a:srgbClr val="FFFFFF"/>
                </a:solidFill>
                <a:latin typeface="Almarai Bold"/>
                <a:ea typeface="Almarai Bold"/>
                <a:cs typeface="Almarai Bold"/>
                <a:sym typeface="Almarai Bold"/>
              </a:rPr>
              <a:t>This query updates the user's role to the desired role.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7259300" y="2066886"/>
            <a:ext cx="5754080" cy="8220114"/>
            <a:chOff x="0" y="0"/>
            <a:chExt cx="4445000" cy="6350000"/>
          </a:xfrm>
        </p:grpSpPr>
        <p:sp>
          <p:nvSpPr>
            <p:cNvPr id="3" name="Freeform 3"/>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4" name="Group 4"/>
          <p:cNvGrpSpPr/>
          <p:nvPr/>
        </p:nvGrpSpPr>
        <p:grpSpPr>
          <a:xfrm>
            <a:off x="-5173055" y="-2043171"/>
            <a:ext cx="5754080" cy="8220114"/>
            <a:chOff x="0" y="0"/>
            <a:chExt cx="4445000" cy="6350000"/>
          </a:xfrm>
        </p:grpSpPr>
        <p:sp>
          <p:nvSpPr>
            <p:cNvPr id="5" name="Freeform 5"/>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sp>
        <p:nvSpPr>
          <p:cNvPr id="6" name="TextBox 6"/>
          <p:cNvSpPr txBox="1"/>
          <p:nvPr/>
        </p:nvSpPr>
        <p:spPr>
          <a:xfrm>
            <a:off x="249740" y="3775747"/>
            <a:ext cx="7094897" cy="5482553"/>
          </a:xfrm>
          <a:prstGeom prst="rect">
            <a:avLst/>
          </a:prstGeom>
        </p:spPr>
        <p:txBody>
          <a:bodyPr lIns="0" tIns="0" rIns="0" bIns="0" rtlCol="0" anchor="t">
            <a:spAutoFit/>
          </a:bodyPr>
          <a:lstStyle/>
          <a:p>
            <a:pPr algn="l">
              <a:lnSpc>
                <a:spcPts val="3942"/>
              </a:lnSpc>
            </a:pPr>
            <a:r>
              <a:rPr lang="en-US" sz="2856" b="1">
                <a:solidFill>
                  <a:srgbClr val="FFFFFF"/>
                </a:solidFill>
                <a:latin typeface="Almarai Bold"/>
                <a:ea typeface="Almarai Bold"/>
                <a:cs typeface="Almarai Bold"/>
                <a:sym typeface="Almarai Bold"/>
              </a:rPr>
              <a:t>The privileges or permissions granted for the customer role  are:</a:t>
            </a:r>
          </a:p>
          <a:p>
            <a:pPr algn="l">
              <a:lnSpc>
                <a:spcPts val="3942"/>
              </a:lnSpc>
            </a:pPr>
            <a:r>
              <a:rPr lang="en-US" sz="2856" b="1">
                <a:solidFill>
                  <a:srgbClr val="FFFFFF"/>
                </a:solidFill>
                <a:latin typeface="Almarai Bold"/>
                <a:ea typeface="Almarai Bold"/>
                <a:cs typeface="Almarai Bold"/>
                <a:sym typeface="Almarai Bold"/>
              </a:rPr>
              <a:t>   </a:t>
            </a:r>
          </a:p>
          <a:p>
            <a:pPr marL="616755" lvl="1" indent="-308377" algn="l">
              <a:lnSpc>
                <a:spcPts val="3942"/>
              </a:lnSpc>
              <a:buFont typeface="Arial"/>
              <a:buChar char="•"/>
            </a:pPr>
            <a:r>
              <a:rPr lang="en-US" sz="2856" b="1">
                <a:solidFill>
                  <a:srgbClr val="FFFFFF"/>
                </a:solidFill>
                <a:latin typeface="Almarai Bold"/>
                <a:ea typeface="Almarai Bold"/>
                <a:cs typeface="Almarai Bold"/>
                <a:sym typeface="Almarai Bold"/>
              </a:rPr>
              <a:t>use &amp; select from payments_id_seq sequence for generating payment IDs. </a:t>
            </a:r>
          </a:p>
          <a:p>
            <a:pPr marL="616755" lvl="1" indent="-308377" algn="l">
              <a:lnSpc>
                <a:spcPts val="3942"/>
              </a:lnSpc>
              <a:buFont typeface="Arial"/>
              <a:buChar char="•"/>
            </a:pPr>
            <a:r>
              <a:rPr lang="en-US" sz="2856" b="1">
                <a:solidFill>
                  <a:srgbClr val="FFFFFF"/>
                </a:solidFill>
                <a:latin typeface="Almarai Bold"/>
                <a:ea typeface="Almarai Bold"/>
                <a:cs typeface="Almarai Bold"/>
                <a:sym typeface="Almarai Bold"/>
              </a:rPr>
              <a:t> view data from payments table.</a:t>
            </a:r>
          </a:p>
          <a:p>
            <a:pPr marL="616755" lvl="1" indent="-308377" algn="l">
              <a:lnSpc>
                <a:spcPts val="3942"/>
              </a:lnSpc>
              <a:buFont typeface="Arial"/>
              <a:buChar char="•"/>
            </a:pPr>
            <a:r>
              <a:rPr lang="en-US" sz="2856" b="1">
                <a:solidFill>
                  <a:srgbClr val="FFFFFF"/>
                </a:solidFill>
                <a:latin typeface="Almarai Bold"/>
                <a:ea typeface="Almarai Bold"/>
                <a:cs typeface="Almarai Bold"/>
                <a:sym typeface="Almarai Bold"/>
              </a:rPr>
              <a:t>insert records into the activity_logs table.</a:t>
            </a:r>
          </a:p>
          <a:p>
            <a:pPr marL="616755" lvl="1" indent="-308377" algn="l">
              <a:lnSpc>
                <a:spcPts val="3942"/>
              </a:lnSpc>
              <a:buFont typeface="Arial"/>
              <a:buChar char="•"/>
            </a:pPr>
            <a:r>
              <a:rPr lang="en-US" sz="2856" b="1">
                <a:solidFill>
                  <a:srgbClr val="FFFFFF"/>
                </a:solidFill>
                <a:latin typeface="Almarai Bold"/>
                <a:ea typeface="Almarai Bold"/>
                <a:cs typeface="Almarai Bold"/>
                <a:sym typeface="Almarai Bold"/>
              </a:rPr>
              <a:t>use &amp; select from activity_logs_log_id_seq sequence for generating activity log IDs.</a:t>
            </a:r>
          </a:p>
        </p:txBody>
      </p:sp>
      <p:sp>
        <p:nvSpPr>
          <p:cNvPr id="7" name="Freeform 7"/>
          <p:cNvSpPr/>
          <p:nvPr/>
        </p:nvSpPr>
        <p:spPr>
          <a:xfrm>
            <a:off x="15930795" y="233263"/>
            <a:ext cx="2192301" cy="795437"/>
          </a:xfrm>
          <a:custGeom>
            <a:avLst/>
            <a:gdLst/>
            <a:ahLst/>
            <a:cxnLst/>
            <a:rect l="l" t="t" r="r" b="b"/>
            <a:pathLst>
              <a:path w="2192301" h="795437">
                <a:moveTo>
                  <a:pt x="0" y="0"/>
                </a:moveTo>
                <a:lnTo>
                  <a:pt x="2192301" y="0"/>
                </a:lnTo>
                <a:lnTo>
                  <a:pt x="2192301" y="795437"/>
                </a:lnTo>
                <a:lnTo>
                  <a:pt x="0" y="795437"/>
                </a:lnTo>
                <a:lnTo>
                  <a:pt x="0" y="0"/>
                </a:lnTo>
                <a:close/>
              </a:path>
            </a:pathLst>
          </a:custGeom>
          <a:blipFill>
            <a:blip r:embed="rId3"/>
            <a:stretch>
              <a:fillRect/>
            </a:stretch>
          </a:blipFill>
        </p:spPr>
      </p:sp>
      <p:sp>
        <p:nvSpPr>
          <p:cNvPr id="8" name="Freeform 8"/>
          <p:cNvSpPr/>
          <p:nvPr/>
        </p:nvSpPr>
        <p:spPr>
          <a:xfrm>
            <a:off x="7344637" y="5599111"/>
            <a:ext cx="10778459" cy="2660386"/>
          </a:xfrm>
          <a:custGeom>
            <a:avLst/>
            <a:gdLst/>
            <a:ahLst/>
            <a:cxnLst/>
            <a:rect l="l" t="t" r="r" b="b"/>
            <a:pathLst>
              <a:path w="10778459" h="2660386">
                <a:moveTo>
                  <a:pt x="0" y="0"/>
                </a:moveTo>
                <a:lnTo>
                  <a:pt x="10778459" y="0"/>
                </a:lnTo>
                <a:lnTo>
                  <a:pt x="10778459" y="2660387"/>
                </a:lnTo>
                <a:lnTo>
                  <a:pt x="0" y="2660387"/>
                </a:lnTo>
                <a:lnTo>
                  <a:pt x="0" y="0"/>
                </a:lnTo>
                <a:close/>
              </a:path>
            </a:pathLst>
          </a:custGeom>
          <a:blipFill>
            <a:blip r:embed="rId4"/>
            <a:stretch>
              <a:fillRect t="-17226" b="-2620"/>
            </a:stretch>
          </a:blipFill>
        </p:spPr>
      </p:sp>
      <p:sp>
        <p:nvSpPr>
          <p:cNvPr id="9" name="TextBox 9"/>
          <p:cNvSpPr txBox="1"/>
          <p:nvPr/>
        </p:nvSpPr>
        <p:spPr>
          <a:xfrm>
            <a:off x="2485304" y="876734"/>
            <a:ext cx="4859333" cy="1519230"/>
          </a:xfrm>
          <a:prstGeom prst="rect">
            <a:avLst/>
          </a:prstGeom>
        </p:spPr>
        <p:txBody>
          <a:bodyPr lIns="0" tIns="0" rIns="0" bIns="0" rtlCol="0" anchor="t">
            <a:spAutoFit/>
          </a:bodyPr>
          <a:lstStyle/>
          <a:p>
            <a:pPr marL="0" lvl="0" indent="0" algn="l">
              <a:lnSpc>
                <a:spcPts val="11809"/>
              </a:lnSpc>
              <a:spcBef>
                <a:spcPct val="0"/>
              </a:spcBef>
            </a:pPr>
            <a:r>
              <a:rPr lang="en-US" sz="9841" b="1">
                <a:solidFill>
                  <a:srgbClr val="17E3B2"/>
                </a:solidFill>
                <a:latin typeface="Almarai Bold"/>
                <a:ea typeface="Almarai Bold"/>
                <a:cs typeface="Almarai Bold"/>
                <a:sym typeface="Almarai Bold"/>
              </a:rPr>
              <a:t>RBAC</a:t>
            </a:r>
          </a:p>
        </p:txBody>
      </p:sp>
      <p:sp>
        <p:nvSpPr>
          <p:cNvPr id="10" name="TextBox 10"/>
          <p:cNvSpPr txBox="1"/>
          <p:nvPr/>
        </p:nvSpPr>
        <p:spPr>
          <a:xfrm>
            <a:off x="0" y="2675862"/>
            <a:ext cx="6634823" cy="887095"/>
          </a:xfrm>
          <a:prstGeom prst="rect">
            <a:avLst/>
          </a:prstGeom>
        </p:spPr>
        <p:txBody>
          <a:bodyPr wrap="square" lIns="0" tIns="0" rIns="0" bIns="0" rtlCol="0" anchor="t">
            <a:spAutoFit/>
          </a:bodyPr>
          <a:lstStyle/>
          <a:p>
            <a:pPr algn="ctr">
              <a:lnSpc>
                <a:spcPts val="7279"/>
              </a:lnSpc>
            </a:pPr>
            <a:r>
              <a:rPr lang="en-US" sz="5199" b="1" dirty="0">
                <a:solidFill>
                  <a:srgbClr val="FFFFFF"/>
                </a:solidFill>
                <a:latin typeface="Canva Sans Bold"/>
                <a:ea typeface="Canva Sans Bold"/>
                <a:cs typeface="Canva Sans Bold"/>
                <a:sym typeface="Canva Sans Bold"/>
              </a:rPr>
              <a:t>Role: Customer</a:t>
            </a:r>
          </a:p>
        </p:txBody>
      </p:sp>
      <p:grpSp>
        <p:nvGrpSpPr>
          <p:cNvPr id="11" name="Group 11"/>
          <p:cNvGrpSpPr/>
          <p:nvPr/>
        </p:nvGrpSpPr>
        <p:grpSpPr>
          <a:xfrm rot="5400000">
            <a:off x="967319" y="1028700"/>
            <a:ext cx="1224824" cy="122482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sp>
        <p:nvSpPr>
          <p:cNvPr id="13" name="TextBox 13"/>
          <p:cNvSpPr txBox="1"/>
          <p:nvPr/>
        </p:nvSpPr>
        <p:spPr>
          <a:xfrm>
            <a:off x="851608" y="1212075"/>
            <a:ext cx="1456246" cy="854810"/>
          </a:xfrm>
          <a:prstGeom prst="rect">
            <a:avLst/>
          </a:prstGeom>
        </p:spPr>
        <p:txBody>
          <a:bodyPr lIns="0" tIns="0" rIns="0" bIns="0" rtlCol="0" anchor="t">
            <a:spAutoFit/>
          </a:bodyPr>
          <a:lstStyle/>
          <a:p>
            <a:pPr algn="ctr">
              <a:lnSpc>
                <a:spcPts val="6817"/>
              </a:lnSpc>
            </a:pPr>
            <a:r>
              <a:rPr lang="en-US" sz="4940" b="1">
                <a:solidFill>
                  <a:srgbClr val="FFFFFF"/>
                </a:solidFill>
                <a:latin typeface="Almarai Bold"/>
                <a:ea typeface="Almarai Bold"/>
                <a:cs typeface="Almarai Bold"/>
                <a:sym typeface="Almarai Bold"/>
              </a:rPr>
              <a:t>05</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7259300" y="2066886"/>
            <a:ext cx="5754080" cy="8220114"/>
            <a:chOff x="0" y="0"/>
            <a:chExt cx="4445000" cy="6350000"/>
          </a:xfrm>
        </p:grpSpPr>
        <p:sp>
          <p:nvSpPr>
            <p:cNvPr id="3" name="Freeform 3"/>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4" name="Group 4"/>
          <p:cNvGrpSpPr/>
          <p:nvPr/>
        </p:nvGrpSpPr>
        <p:grpSpPr>
          <a:xfrm>
            <a:off x="-5173055" y="-2043171"/>
            <a:ext cx="5754080" cy="8220114"/>
            <a:chOff x="0" y="0"/>
            <a:chExt cx="4445000" cy="6350000"/>
          </a:xfrm>
        </p:grpSpPr>
        <p:sp>
          <p:nvSpPr>
            <p:cNvPr id="5" name="Freeform 5"/>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sp>
        <p:nvSpPr>
          <p:cNvPr id="6" name="Freeform 6"/>
          <p:cNvSpPr/>
          <p:nvPr/>
        </p:nvSpPr>
        <p:spPr>
          <a:xfrm>
            <a:off x="15930795" y="233263"/>
            <a:ext cx="2192301" cy="795437"/>
          </a:xfrm>
          <a:custGeom>
            <a:avLst/>
            <a:gdLst/>
            <a:ahLst/>
            <a:cxnLst/>
            <a:rect l="l" t="t" r="r" b="b"/>
            <a:pathLst>
              <a:path w="2192301" h="795437">
                <a:moveTo>
                  <a:pt x="0" y="0"/>
                </a:moveTo>
                <a:lnTo>
                  <a:pt x="2192301" y="0"/>
                </a:lnTo>
                <a:lnTo>
                  <a:pt x="2192301" y="795437"/>
                </a:lnTo>
                <a:lnTo>
                  <a:pt x="0" y="795437"/>
                </a:lnTo>
                <a:lnTo>
                  <a:pt x="0" y="0"/>
                </a:lnTo>
                <a:close/>
              </a:path>
            </a:pathLst>
          </a:custGeom>
          <a:blipFill>
            <a:blip r:embed="rId3"/>
            <a:stretch>
              <a:fillRect/>
            </a:stretch>
          </a:blipFill>
        </p:spPr>
      </p:sp>
      <p:sp>
        <p:nvSpPr>
          <p:cNvPr id="7" name="Freeform 7"/>
          <p:cNvSpPr/>
          <p:nvPr/>
        </p:nvSpPr>
        <p:spPr>
          <a:xfrm>
            <a:off x="7479127" y="5353101"/>
            <a:ext cx="10643968" cy="2785337"/>
          </a:xfrm>
          <a:custGeom>
            <a:avLst/>
            <a:gdLst/>
            <a:ahLst/>
            <a:cxnLst/>
            <a:rect l="l" t="t" r="r" b="b"/>
            <a:pathLst>
              <a:path w="10643968" h="2785337">
                <a:moveTo>
                  <a:pt x="0" y="0"/>
                </a:moveTo>
                <a:lnTo>
                  <a:pt x="10643969" y="0"/>
                </a:lnTo>
                <a:lnTo>
                  <a:pt x="10643969" y="2785338"/>
                </a:lnTo>
                <a:lnTo>
                  <a:pt x="0" y="2785338"/>
                </a:lnTo>
                <a:lnTo>
                  <a:pt x="0" y="0"/>
                </a:lnTo>
                <a:close/>
              </a:path>
            </a:pathLst>
          </a:custGeom>
          <a:blipFill>
            <a:blip r:embed="rId4"/>
            <a:stretch>
              <a:fillRect/>
            </a:stretch>
          </a:blipFill>
        </p:spPr>
      </p:sp>
      <p:sp>
        <p:nvSpPr>
          <p:cNvPr id="8" name="TextBox 8"/>
          <p:cNvSpPr txBox="1"/>
          <p:nvPr/>
        </p:nvSpPr>
        <p:spPr>
          <a:xfrm>
            <a:off x="207048" y="3775747"/>
            <a:ext cx="7272079" cy="5482553"/>
          </a:xfrm>
          <a:prstGeom prst="rect">
            <a:avLst/>
          </a:prstGeom>
        </p:spPr>
        <p:txBody>
          <a:bodyPr lIns="0" tIns="0" rIns="0" bIns="0" rtlCol="0" anchor="t">
            <a:spAutoFit/>
          </a:bodyPr>
          <a:lstStyle/>
          <a:p>
            <a:pPr algn="l">
              <a:lnSpc>
                <a:spcPts val="3942"/>
              </a:lnSpc>
            </a:pPr>
            <a:r>
              <a:rPr lang="en-US" sz="2856" b="1">
                <a:solidFill>
                  <a:srgbClr val="FFFFFF"/>
                </a:solidFill>
                <a:latin typeface="Almarai Bold"/>
                <a:ea typeface="Almarai Bold"/>
                <a:cs typeface="Almarai Bold"/>
                <a:sym typeface="Almarai Bold"/>
              </a:rPr>
              <a:t>The privileges or permissions granted for the employee role  are:</a:t>
            </a:r>
          </a:p>
          <a:p>
            <a:pPr algn="l">
              <a:lnSpc>
                <a:spcPts val="3942"/>
              </a:lnSpc>
            </a:pPr>
            <a:r>
              <a:rPr lang="en-US" sz="2856" b="1">
                <a:solidFill>
                  <a:srgbClr val="FFFFFF"/>
                </a:solidFill>
                <a:latin typeface="Almarai Bold"/>
                <a:ea typeface="Almarai Bold"/>
                <a:cs typeface="Almarai Bold"/>
                <a:sym typeface="Almarai Bold"/>
              </a:rPr>
              <a:t>   </a:t>
            </a:r>
          </a:p>
          <a:p>
            <a:pPr marL="616755" lvl="1" indent="-308377" algn="l">
              <a:lnSpc>
                <a:spcPts val="3942"/>
              </a:lnSpc>
              <a:buFont typeface="Arial"/>
              <a:buChar char="•"/>
            </a:pPr>
            <a:r>
              <a:rPr lang="en-US" sz="2856" b="1">
                <a:solidFill>
                  <a:srgbClr val="FFFFFF"/>
                </a:solidFill>
                <a:latin typeface="Almarai Bold"/>
                <a:ea typeface="Almarai Bold"/>
                <a:cs typeface="Almarai Bold"/>
                <a:sym typeface="Almarai Bold"/>
              </a:rPr>
              <a:t>update status &amp; updated_at columns in payments table.. </a:t>
            </a:r>
          </a:p>
          <a:p>
            <a:pPr marL="616755" lvl="1" indent="-308377" algn="l">
              <a:lnSpc>
                <a:spcPts val="3942"/>
              </a:lnSpc>
              <a:buFont typeface="Arial"/>
              <a:buChar char="•"/>
            </a:pPr>
            <a:r>
              <a:rPr lang="en-US" sz="2856" b="1">
                <a:solidFill>
                  <a:srgbClr val="FFFFFF"/>
                </a:solidFill>
                <a:latin typeface="Almarai Bold"/>
                <a:ea typeface="Almarai Bold"/>
                <a:cs typeface="Almarai Bold"/>
                <a:sym typeface="Almarai Bold"/>
              </a:rPr>
              <a:t> view data from payments table.</a:t>
            </a:r>
          </a:p>
          <a:p>
            <a:pPr marL="616755" lvl="1" indent="-308377" algn="l">
              <a:lnSpc>
                <a:spcPts val="3942"/>
              </a:lnSpc>
              <a:buFont typeface="Arial"/>
              <a:buChar char="•"/>
            </a:pPr>
            <a:r>
              <a:rPr lang="en-US" sz="2856" b="1">
                <a:solidFill>
                  <a:srgbClr val="FFFFFF"/>
                </a:solidFill>
                <a:latin typeface="Almarai Bold"/>
                <a:ea typeface="Almarai Bold"/>
                <a:cs typeface="Almarai Bold"/>
                <a:sym typeface="Almarai Bold"/>
              </a:rPr>
              <a:t>view data from users table.</a:t>
            </a:r>
          </a:p>
          <a:p>
            <a:pPr marL="616755" lvl="1" indent="-308377" algn="l">
              <a:lnSpc>
                <a:spcPts val="3942"/>
              </a:lnSpc>
              <a:buFont typeface="Arial"/>
              <a:buChar char="•"/>
            </a:pPr>
            <a:r>
              <a:rPr lang="en-US" sz="2856" b="1">
                <a:solidFill>
                  <a:srgbClr val="FFFFFF"/>
                </a:solidFill>
                <a:latin typeface="Almarai Bold"/>
                <a:ea typeface="Almarai Bold"/>
                <a:cs typeface="Almarai Bold"/>
                <a:sym typeface="Almarai Bold"/>
              </a:rPr>
              <a:t>use &amp; select from activity_logs_log_id_seq sequence for generating activity log IDs.</a:t>
            </a:r>
          </a:p>
          <a:p>
            <a:pPr marL="616755" lvl="1" indent="-308377" algn="l">
              <a:lnSpc>
                <a:spcPts val="3942"/>
              </a:lnSpc>
              <a:buFont typeface="Arial"/>
              <a:buChar char="•"/>
            </a:pPr>
            <a:r>
              <a:rPr lang="en-US" sz="2856" b="1">
                <a:solidFill>
                  <a:srgbClr val="FFFFFF"/>
                </a:solidFill>
                <a:latin typeface="Almarai Bold"/>
                <a:ea typeface="Almarai Bold"/>
                <a:cs typeface="Almarai Bold"/>
                <a:sym typeface="Almarai Bold"/>
              </a:rPr>
              <a:t>insert records into activity_logs table.</a:t>
            </a:r>
          </a:p>
        </p:txBody>
      </p:sp>
      <p:sp>
        <p:nvSpPr>
          <p:cNvPr id="9" name="TextBox 9"/>
          <p:cNvSpPr txBox="1"/>
          <p:nvPr/>
        </p:nvSpPr>
        <p:spPr>
          <a:xfrm>
            <a:off x="862310" y="2638386"/>
            <a:ext cx="5002213"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Role: Employee</a:t>
            </a:r>
          </a:p>
        </p:txBody>
      </p:sp>
      <p:sp>
        <p:nvSpPr>
          <p:cNvPr id="10" name="TextBox 10"/>
          <p:cNvSpPr txBox="1"/>
          <p:nvPr/>
        </p:nvSpPr>
        <p:spPr>
          <a:xfrm>
            <a:off x="2485304" y="876734"/>
            <a:ext cx="4859333" cy="1519230"/>
          </a:xfrm>
          <a:prstGeom prst="rect">
            <a:avLst/>
          </a:prstGeom>
        </p:spPr>
        <p:txBody>
          <a:bodyPr lIns="0" tIns="0" rIns="0" bIns="0" rtlCol="0" anchor="t">
            <a:spAutoFit/>
          </a:bodyPr>
          <a:lstStyle/>
          <a:p>
            <a:pPr marL="0" lvl="0" indent="0" algn="l">
              <a:lnSpc>
                <a:spcPts val="11809"/>
              </a:lnSpc>
              <a:spcBef>
                <a:spcPct val="0"/>
              </a:spcBef>
            </a:pPr>
            <a:r>
              <a:rPr lang="en-US" sz="9841" b="1">
                <a:solidFill>
                  <a:srgbClr val="17E3B2"/>
                </a:solidFill>
                <a:latin typeface="Almarai Bold"/>
                <a:ea typeface="Almarai Bold"/>
                <a:cs typeface="Almarai Bold"/>
                <a:sym typeface="Almarai Bold"/>
              </a:rPr>
              <a:t>RBAC</a:t>
            </a:r>
          </a:p>
        </p:txBody>
      </p:sp>
      <p:grpSp>
        <p:nvGrpSpPr>
          <p:cNvPr id="11" name="Group 11"/>
          <p:cNvGrpSpPr/>
          <p:nvPr/>
        </p:nvGrpSpPr>
        <p:grpSpPr>
          <a:xfrm rot="5400000">
            <a:off x="967319" y="1028700"/>
            <a:ext cx="1224824" cy="122482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sp>
        <p:nvSpPr>
          <p:cNvPr id="13" name="TextBox 13"/>
          <p:cNvSpPr txBox="1"/>
          <p:nvPr/>
        </p:nvSpPr>
        <p:spPr>
          <a:xfrm>
            <a:off x="851608" y="1212075"/>
            <a:ext cx="1456246" cy="854810"/>
          </a:xfrm>
          <a:prstGeom prst="rect">
            <a:avLst/>
          </a:prstGeom>
        </p:spPr>
        <p:txBody>
          <a:bodyPr lIns="0" tIns="0" rIns="0" bIns="0" rtlCol="0" anchor="t">
            <a:spAutoFit/>
          </a:bodyPr>
          <a:lstStyle/>
          <a:p>
            <a:pPr algn="ctr">
              <a:lnSpc>
                <a:spcPts val="6817"/>
              </a:lnSpc>
            </a:pPr>
            <a:r>
              <a:rPr lang="en-US" sz="4940" b="1">
                <a:solidFill>
                  <a:srgbClr val="FFFFFF"/>
                </a:solidFill>
                <a:latin typeface="Almarai Bold"/>
                <a:ea typeface="Almarai Bold"/>
                <a:cs typeface="Almarai Bold"/>
                <a:sym typeface="Almarai Bold"/>
              </a:rPr>
              <a:t>05</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7259300" y="2066886"/>
            <a:ext cx="5754080" cy="8220114"/>
            <a:chOff x="0" y="0"/>
            <a:chExt cx="4445000" cy="6350000"/>
          </a:xfrm>
        </p:grpSpPr>
        <p:sp>
          <p:nvSpPr>
            <p:cNvPr id="3" name="Freeform 3"/>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4" name="Group 4"/>
          <p:cNvGrpSpPr/>
          <p:nvPr/>
        </p:nvGrpSpPr>
        <p:grpSpPr>
          <a:xfrm>
            <a:off x="-5173055" y="-2043171"/>
            <a:ext cx="5754080" cy="8220114"/>
            <a:chOff x="0" y="0"/>
            <a:chExt cx="4445000" cy="6350000"/>
          </a:xfrm>
        </p:grpSpPr>
        <p:sp>
          <p:nvSpPr>
            <p:cNvPr id="5" name="Freeform 5"/>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sp>
        <p:nvSpPr>
          <p:cNvPr id="6" name="Freeform 6"/>
          <p:cNvSpPr/>
          <p:nvPr/>
        </p:nvSpPr>
        <p:spPr>
          <a:xfrm>
            <a:off x="15930795" y="233263"/>
            <a:ext cx="2192301" cy="795437"/>
          </a:xfrm>
          <a:custGeom>
            <a:avLst/>
            <a:gdLst/>
            <a:ahLst/>
            <a:cxnLst/>
            <a:rect l="l" t="t" r="r" b="b"/>
            <a:pathLst>
              <a:path w="2192301" h="795437">
                <a:moveTo>
                  <a:pt x="0" y="0"/>
                </a:moveTo>
                <a:lnTo>
                  <a:pt x="2192301" y="0"/>
                </a:lnTo>
                <a:lnTo>
                  <a:pt x="2192301" y="795437"/>
                </a:lnTo>
                <a:lnTo>
                  <a:pt x="0" y="795437"/>
                </a:lnTo>
                <a:lnTo>
                  <a:pt x="0" y="0"/>
                </a:lnTo>
                <a:close/>
              </a:path>
            </a:pathLst>
          </a:custGeom>
          <a:blipFill>
            <a:blip r:embed="rId3"/>
            <a:stretch>
              <a:fillRect/>
            </a:stretch>
          </a:blipFill>
        </p:spPr>
      </p:sp>
      <p:sp>
        <p:nvSpPr>
          <p:cNvPr id="7" name="TextBox 7"/>
          <p:cNvSpPr txBox="1"/>
          <p:nvPr/>
        </p:nvSpPr>
        <p:spPr>
          <a:xfrm>
            <a:off x="207048" y="3608393"/>
            <a:ext cx="17052252" cy="6401604"/>
          </a:xfrm>
          <a:prstGeom prst="rect">
            <a:avLst/>
          </a:prstGeom>
        </p:spPr>
        <p:txBody>
          <a:bodyPr lIns="0" tIns="0" rIns="0" bIns="0" rtlCol="0" anchor="t">
            <a:spAutoFit/>
          </a:bodyPr>
          <a:lstStyle/>
          <a:p>
            <a:pPr algn="l">
              <a:lnSpc>
                <a:spcPts val="3379"/>
              </a:lnSpc>
            </a:pPr>
            <a:r>
              <a:rPr lang="en-US" sz="2449" b="1">
                <a:solidFill>
                  <a:srgbClr val="FFFFFF"/>
                </a:solidFill>
                <a:latin typeface="Almarai Bold"/>
                <a:ea typeface="Almarai Bold"/>
                <a:cs typeface="Almarai Bold"/>
                <a:sym typeface="Almarai Bold"/>
              </a:rPr>
              <a:t>The privileges or permissions granted for the manager role  are:</a:t>
            </a:r>
          </a:p>
          <a:p>
            <a:pPr algn="l">
              <a:lnSpc>
                <a:spcPts val="3379"/>
              </a:lnSpc>
            </a:pPr>
            <a:r>
              <a:rPr lang="en-US" sz="2449" b="1">
                <a:solidFill>
                  <a:srgbClr val="FFFFFF"/>
                </a:solidFill>
                <a:latin typeface="Almarai Bold"/>
                <a:ea typeface="Almarai Bold"/>
                <a:cs typeface="Almarai Bold"/>
                <a:sym typeface="Almarai Bold"/>
              </a:rPr>
              <a:t>   </a:t>
            </a:r>
          </a:p>
          <a:p>
            <a:pPr marL="528794" lvl="1" indent="-264397" algn="l">
              <a:lnSpc>
                <a:spcPts val="3379"/>
              </a:lnSpc>
              <a:buFont typeface="Arial"/>
              <a:buChar char="•"/>
            </a:pPr>
            <a:r>
              <a:rPr lang="en-US" sz="2449" b="1">
                <a:solidFill>
                  <a:srgbClr val="FFFFFF"/>
                </a:solidFill>
                <a:latin typeface="Almarai Bold"/>
                <a:ea typeface="Almarai Bold"/>
                <a:cs typeface="Almarai Bold"/>
                <a:sym typeface="Almarai Bold"/>
              </a:rPr>
              <a:t>all privileges &amp; ownership of rentals_summary </a:t>
            </a:r>
          </a:p>
          <a:p>
            <a:pPr algn="l">
              <a:lnSpc>
                <a:spcPts val="3379"/>
              </a:lnSpc>
            </a:pPr>
            <a:r>
              <a:rPr lang="en-US" sz="2449" b="1">
                <a:solidFill>
                  <a:srgbClr val="FFFFFF"/>
                </a:solidFill>
                <a:latin typeface="Almarai Bold"/>
                <a:ea typeface="Almarai Bold"/>
                <a:cs typeface="Almarai Bold"/>
                <a:sym typeface="Almarai Bold"/>
              </a:rPr>
              <a:t>         materialized view.</a:t>
            </a:r>
          </a:p>
          <a:p>
            <a:pPr marL="528794" lvl="1" indent="-264397" algn="l">
              <a:lnSpc>
                <a:spcPts val="3379"/>
              </a:lnSpc>
              <a:buFont typeface="Arial"/>
              <a:buChar char="•"/>
            </a:pPr>
            <a:r>
              <a:rPr lang="en-US" sz="2449" b="1">
                <a:solidFill>
                  <a:srgbClr val="FFFFFF"/>
                </a:solidFill>
                <a:latin typeface="Almarai Bold"/>
                <a:ea typeface="Almarai Bold"/>
                <a:cs typeface="Almarai Bold"/>
                <a:sym typeface="Almarai Bold"/>
              </a:rPr>
              <a:t> view data from activity_logs table.</a:t>
            </a:r>
          </a:p>
          <a:p>
            <a:pPr marL="528794" lvl="1" indent="-264397" algn="l">
              <a:lnSpc>
                <a:spcPts val="3379"/>
              </a:lnSpc>
              <a:buFont typeface="Arial"/>
              <a:buChar char="•"/>
            </a:pPr>
            <a:r>
              <a:rPr lang="en-US" sz="2449" b="1">
                <a:solidFill>
                  <a:srgbClr val="FFFFFF"/>
                </a:solidFill>
                <a:latin typeface="Almarai Bold"/>
                <a:ea typeface="Almarai Bold"/>
                <a:cs typeface="Almarai Bold"/>
                <a:sym typeface="Almarai Bold"/>
              </a:rPr>
              <a:t>view &amp; delete records from users table.</a:t>
            </a:r>
          </a:p>
          <a:p>
            <a:pPr marL="528794" lvl="1" indent="-264397" algn="l">
              <a:lnSpc>
                <a:spcPts val="3379"/>
              </a:lnSpc>
              <a:buFont typeface="Arial"/>
              <a:buChar char="•"/>
            </a:pPr>
            <a:r>
              <a:rPr lang="en-US" sz="2449" b="1">
                <a:solidFill>
                  <a:srgbClr val="FFFFFF"/>
                </a:solidFill>
                <a:latin typeface="Almarai Bold"/>
                <a:ea typeface="Almarai Bold"/>
                <a:cs typeface="Almarai Bold"/>
                <a:sym typeface="Almarai Bold"/>
              </a:rPr>
              <a:t>view, insert, update, &amp; delete records in cameras </a:t>
            </a:r>
          </a:p>
          <a:p>
            <a:pPr algn="l">
              <a:lnSpc>
                <a:spcPts val="3379"/>
              </a:lnSpc>
            </a:pPr>
            <a:r>
              <a:rPr lang="en-US" sz="2449" b="1">
                <a:solidFill>
                  <a:srgbClr val="FFFFFF"/>
                </a:solidFill>
                <a:latin typeface="Almarai Bold"/>
                <a:ea typeface="Almarai Bold"/>
                <a:cs typeface="Almarai Bold"/>
                <a:sym typeface="Almarai Bold"/>
              </a:rPr>
              <a:t>         table.</a:t>
            </a:r>
          </a:p>
          <a:p>
            <a:pPr marL="528794" lvl="1" indent="-264397" algn="l">
              <a:lnSpc>
                <a:spcPts val="3379"/>
              </a:lnSpc>
              <a:buFont typeface="Arial"/>
              <a:buChar char="•"/>
            </a:pPr>
            <a:r>
              <a:rPr lang="en-US" sz="2449" b="1">
                <a:solidFill>
                  <a:srgbClr val="FFFFFF"/>
                </a:solidFill>
                <a:latin typeface="Almarai Bold"/>
                <a:ea typeface="Almarai Bold"/>
                <a:cs typeface="Almarai Bold"/>
                <a:sym typeface="Almarai Bold"/>
              </a:rPr>
              <a:t>use &amp; select from cameras_camera_id_seq sequence.</a:t>
            </a:r>
          </a:p>
          <a:p>
            <a:pPr marL="528794" lvl="1" indent="-264397" algn="l">
              <a:lnSpc>
                <a:spcPts val="3379"/>
              </a:lnSpc>
              <a:buFont typeface="Arial"/>
              <a:buChar char="•"/>
            </a:pPr>
            <a:r>
              <a:rPr lang="en-US" sz="2449" b="1">
                <a:solidFill>
                  <a:srgbClr val="FFFFFF"/>
                </a:solidFill>
                <a:latin typeface="Almarai Bold"/>
                <a:ea typeface="Almarai Bold"/>
                <a:cs typeface="Almarai Bold"/>
                <a:sym typeface="Almarai Bold"/>
              </a:rPr>
              <a:t>view data from rejected_rent, pending_rent, </a:t>
            </a:r>
          </a:p>
          <a:p>
            <a:pPr algn="l">
              <a:lnSpc>
                <a:spcPts val="3379"/>
              </a:lnSpc>
            </a:pPr>
            <a:r>
              <a:rPr lang="en-US" sz="2449" b="1">
                <a:solidFill>
                  <a:srgbClr val="FFFFFF"/>
                </a:solidFill>
                <a:latin typeface="Almarai Bold"/>
                <a:ea typeface="Almarai Bold"/>
                <a:cs typeface="Almarai Bold"/>
                <a:sym typeface="Almarai Bold"/>
              </a:rPr>
              <a:t>         &amp; accepted_rent views.</a:t>
            </a:r>
          </a:p>
          <a:p>
            <a:pPr marL="528794" lvl="1" indent="-264397" algn="l">
              <a:lnSpc>
                <a:spcPts val="3379"/>
              </a:lnSpc>
              <a:buFont typeface="Arial"/>
              <a:buChar char="•"/>
            </a:pPr>
            <a:r>
              <a:rPr lang="en-US" sz="2449" b="1">
                <a:solidFill>
                  <a:srgbClr val="FFFFFF"/>
                </a:solidFill>
                <a:latin typeface="Almarai Bold"/>
                <a:ea typeface="Almarai Bold"/>
                <a:cs typeface="Almarai Bold"/>
                <a:sym typeface="Almarai Bold"/>
              </a:rPr>
              <a:t>insert records into activity_logs table. </a:t>
            </a:r>
          </a:p>
          <a:p>
            <a:pPr marL="528794" lvl="1" indent="-264397" algn="l">
              <a:lnSpc>
                <a:spcPts val="3379"/>
              </a:lnSpc>
              <a:buFont typeface="Arial"/>
              <a:buChar char="•"/>
            </a:pPr>
            <a:r>
              <a:rPr lang="en-US" sz="2449" b="1">
                <a:solidFill>
                  <a:srgbClr val="FFFFFF"/>
                </a:solidFill>
                <a:latin typeface="Almarai Bold"/>
                <a:ea typeface="Almarai Bold"/>
                <a:cs typeface="Almarai Bold"/>
                <a:sym typeface="Almarai Bold"/>
              </a:rPr>
              <a:t>use &amp; select from activity_logs_log_id_seq sequence.</a:t>
            </a:r>
          </a:p>
          <a:p>
            <a:pPr marL="528794" lvl="1" indent="-264397" algn="l">
              <a:lnSpc>
                <a:spcPts val="3379"/>
              </a:lnSpc>
              <a:buFont typeface="Arial"/>
              <a:buChar char="•"/>
            </a:pPr>
            <a:r>
              <a:rPr lang="en-US" sz="2449" b="1">
                <a:solidFill>
                  <a:srgbClr val="FFFFFF"/>
                </a:solidFill>
                <a:latin typeface="Almarai Bold"/>
                <a:ea typeface="Almarai Bold"/>
                <a:cs typeface="Almarai Bold"/>
                <a:sym typeface="Almarai Bold"/>
              </a:rPr>
              <a:t>view data from rentals_summary table.</a:t>
            </a:r>
          </a:p>
          <a:p>
            <a:pPr marL="528794" lvl="1" indent="-264397" algn="l">
              <a:lnSpc>
                <a:spcPts val="3379"/>
              </a:lnSpc>
              <a:buFont typeface="Arial"/>
              <a:buChar char="•"/>
            </a:pPr>
            <a:r>
              <a:rPr lang="en-US" sz="2449" b="1">
                <a:solidFill>
                  <a:srgbClr val="FFFFFF"/>
                </a:solidFill>
                <a:latin typeface="Almarai Bold"/>
                <a:ea typeface="Almarai Bold"/>
                <a:cs typeface="Almarai Bold"/>
                <a:sym typeface="Almarai Bold"/>
              </a:rPr>
              <a:t>view data from payments table.</a:t>
            </a:r>
          </a:p>
        </p:txBody>
      </p:sp>
      <p:sp>
        <p:nvSpPr>
          <p:cNvPr id="8" name="Freeform 8"/>
          <p:cNvSpPr/>
          <p:nvPr/>
        </p:nvSpPr>
        <p:spPr>
          <a:xfrm>
            <a:off x="8733174" y="4398190"/>
            <a:ext cx="9389921" cy="4860110"/>
          </a:xfrm>
          <a:custGeom>
            <a:avLst/>
            <a:gdLst/>
            <a:ahLst/>
            <a:cxnLst/>
            <a:rect l="l" t="t" r="r" b="b"/>
            <a:pathLst>
              <a:path w="9389921" h="4860110">
                <a:moveTo>
                  <a:pt x="0" y="0"/>
                </a:moveTo>
                <a:lnTo>
                  <a:pt x="9389922" y="0"/>
                </a:lnTo>
                <a:lnTo>
                  <a:pt x="9389922" y="4860110"/>
                </a:lnTo>
                <a:lnTo>
                  <a:pt x="0" y="4860110"/>
                </a:lnTo>
                <a:lnTo>
                  <a:pt x="0" y="0"/>
                </a:lnTo>
                <a:close/>
              </a:path>
            </a:pathLst>
          </a:custGeom>
          <a:blipFill>
            <a:blip r:embed="rId4"/>
            <a:stretch>
              <a:fillRect/>
            </a:stretch>
          </a:blipFill>
        </p:spPr>
      </p:sp>
      <p:sp>
        <p:nvSpPr>
          <p:cNvPr id="9" name="TextBox 9"/>
          <p:cNvSpPr txBox="1"/>
          <p:nvPr/>
        </p:nvSpPr>
        <p:spPr>
          <a:xfrm>
            <a:off x="967319" y="2300715"/>
            <a:ext cx="5433481" cy="887095"/>
          </a:xfrm>
          <a:prstGeom prst="rect">
            <a:avLst/>
          </a:prstGeom>
        </p:spPr>
        <p:txBody>
          <a:bodyPr wrap="square" lIns="0" tIns="0" rIns="0" bIns="0" rtlCol="0" anchor="t">
            <a:spAutoFit/>
          </a:bodyPr>
          <a:lstStyle/>
          <a:p>
            <a:pPr algn="ctr">
              <a:lnSpc>
                <a:spcPts val="7279"/>
              </a:lnSpc>
            </a:pPr>
            <a:r>
              <a:rPr lang="en-US" sz="5199" b="1" dirty="0">
                <a:solidFill>
                  <a:srgbClr val="FFFFFF"/>
                </a:solidFill>
                <a:latin typeface="Canva Sans Bold"/>
                <a:ea typeface="Canva Sans Bold"/>
                <a:cs typeface="Canva Sans Bold"/>
                <a:sym typeface="Canva Sans Bold"/>
              </a:rPr>
              <a:t>Role: Manager</a:t>
            </a:r>
          </a:p>
        </p:txBody>
      </p:sp>
      <p:sp>
        <p:nvSpPr>
          <p:cNvPr id="10" name="TextBox 10"/>
          <p:cNvSpPr txBox="1"/>
          <p:nvPr/>
        </p:nvSpPr>
        <p:spPr>
          <a:xfrm>
            <a:off x="2485304" y="876734"/>
            <a:ext cx="4859333" cy="1519230"/>
          </a:xfrm>
          <a:prstGeom prst="rect">
            <a:avLst/>
          </a:prstGeom>
        </p:spPr>
        <p:txBody>
          <a:bodyPr lIns="0" tIns="0" rIns="0" bIns="0" rtlCol="0" anchor="t">
            <a:spAutoFit/>
          </a:bodyPr>
          <a:lstStyle/>
          <a:p>
            <a:pPr marL="0" lvl="0" indent="0" algn="l">
              <a:lnSpc>
                <a:spcPts val="11809"/>
              </a:lnSpc>
              <a:spcBef>
                <a:spcPct val="0"/>
              </a:spcBef>
            </a:pPr>
            <a:r>
              <a:rPr lang="en-US" sz="9841" b="1">
                <a:solidFill>
                  <a:srgbClr val="17E3B2"/>
                </a:solidFill>
                <a:latin typeface="Almarai Bold"/>
                <a:ea typeface="Almarai Bold"/>
                <a:cs typeface="Almarai Bold"/>
                <a:sym typeface="Almarai Bold"/>
              </a:rPr>
              <a:t>RBAC</a:t>
            </a:r>
          </a:p>
        </p:txBody>
      </p:sp>
      <p:grpSp>
        <p:nvGrpSpPr>
          <p:cNvPr id="11" name="Group 11"/>
          <p:cNvGrpSpPr/>
          <p:nvPr/>
        </p:nvGrpSpPr>
        <p:grpSpPr>
          <a:xfrm rot="5400000">
            <a:off x="967319" y="1028700"/>
            <a:ext cx="1224824" cy="122482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sp>
        <p:nvSpPr>
          <p:cNvPr id="13" name="TextBox 13"/>
          <p:cNvSpPr txBox="1"/>
          <p:nvPr/>
        </p:nvSpPr>
        <p:spPr>
          <a:xfrm>
            <a:off x="851608" y="1212075"/>
            <a:ext cx="1456246" cy="854810"/>
          </a:xfrm>
          <a:prstGeom prst="rect">
            <a:avLst/>
          </a:prstGeom>
        </p:spPr>
        <p:txBody>
          <a:bodyPr lIns="0" tIns="0" rIns="0" bIns="0" rtlCol="0" anchor="t">
            <a:spAutoFit/>
          </a:bodyPr>
          <a:lstStyle/>
          <a:p>
            <a:pPr algn="ctr">
              <a:lnSpc>
                <a:spcPts val="6817"/>
              </a:lnSpc>
            </a:pPr>
            <a:r>
              <a:rPr lang="en-US" sz="4940" b="1">
                <a:solidFill>
                  <a:srgbClr val="FFFFFF"/>
                </a:solidFill>
                <a:latin typeface="Almarai Bold"/>
                <a:ea typeface="Almarai Bold"/>
                <a:cs typeface="Almarai Bold"/>
                <a:sym typeface="Almarai Bold"/>
              </a:rPr>
              <a:t>05</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31E40"/>
        </a:solidFill>
        <a:effectLst/>
      </p:bgPr>
    </p:bg>
    <p:spTree>
      <p:nvGrpSpPr>
        <p:cNvPr id="1" name=""/>
        <p:cNvGrpSpPr/>
        <p:nvPr/>
      </p:nvGrpSpPr>
      <p:grpSpPr>
        <a:xfrm>
          <a:off x="0" y="0"/>
          <a:ext cx="0" cy="0"/>
          <a:chOff x="0" y="0"/>
          <a:chExt cx="0" cy="0"/>
        </a:xfrm>
      </p:grpSpPr>
      <p:sp>
        <p:nvSpPr>
          <p:cNvPr id="2" name="Freeform 2"/>
          <p:cNvSpPr/>
          <p:nvPr/>
        </p:nvSpPr>
        <p:spPr>
          <a:xfrm>
            <a:off x="14565940" y="-491592"/>
            <a:ext cx="8754599" cy="8754599"/>
          </a:xfrm>
          <a:custGeom>
            <a:avLst/>
            <a:gdLst/>
            <a:ahLst/>
            <a:cxnLst/>
            <a:rect l="l" t="t" r="r" b="b"/>
            <a:pathLst>
              <a:path w="8754599" h="8754599">
                <a:moveTo>
                  <a:pt x="0" y="0"/>
                </a:moveTo>
                <a:lnTo>
                  <a:pt x="8754598" y="0"/>
                </a:lnTo>
                <a:lnTo>
                  <a:pt x="8754598" y="8754599"/>
                </a:lnTo>
                <a:lnTo>
                  <a:pt x="0" y="87545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978512" y="5519935"/>
            <a:ext cx="3841920" cy="4656058"/>
            <a:chOff x="0" y="0"/>
            <a:chExt cx="4445000" cy="5386937"/>
          </a:xfrm>
        </p:grpSpPr>
        <p:sp>
          <p:nvSpPr>
            <p:cNvPr id="4" name="Freeform 4"/>
            <p:cNvSpPr/>
            <p:nvPr/>
          </p:nvSpPr>
          <p:spPr>
            <a:xfrm>
              <a:off x="0" y="0"/>
              <a:ext cx="4445000" cy="5386937"/>
            </a:xfrm>
            <a:custGeom>
              <a:avLst/>
              <a:gdLst/>
              <a:ahLst/>
              <a:cxnLst/>
              <a:rect l="l" t="t" r="r" b="b"/>
              <a:pathLst>
                <a:path w="4445000" h="5386937">
                  <a:moveTo>
                    <a:pt x="2222500" y="5386937"/>
                  </a:moveTo>
                  <a:cubicBezTo>
                    <a:pt x="995680" y="5386937"/>
                    <a:pt x="0" y="4542265"/>
                    <a:pt x="0" y="3501509"/>
                  </a:cubicBezTo>
                  <a:lnTo>
                    <a:pt x="0" y="1885428"/>
                  </a:lnTo>
                  <a:cubicBezTo>
                    <a:pt x="0" y="844672"/>
                    <a:pt x="995680" y="0"/>
                    <a:pt x="2222500" y="0"/>
                  </a:cubicBezTo>
                  <a:cubicBezTo>
                    <a:pt x="3449320" y="0"/>
                    <a:pt x="4445000" y="844672"/>
                    <a:pt x="4445000" y="1885428"/>
                  </a:cubicBezTo>
                  <a:lnTo>
                    <a:pt x="4445000" y="3501509"/>
                  </a:lnTo>
                  <a:cubicBezTo>
                    <a:pt x="4445000" y="4542265"/>
                    <a:pt x="3449320" y="5386937"/>
                    <a:pt x="2222500" y="5386937"/>
                  </a:cubicBezTo>
                  <a:close/>
                </a:path>
              </a:pathLst>
            </a:custGeom>
            <a:blipFill>
              <a:blip r:embed="rId4"/>
              <a:stretch>
                <a:fillRect l="-40950" r="-40950"/>
              </a:stretch>
            </a:blipFill>
          </p:spPr>
        </p:sp>
      </p:grpSp>
      <p:grpSp>
        <p:nvGrpSpPr>
          <p:cNvPr id="5" name="Group 5"/>
          <p:cNvGrpSpPr/>
          <p:nvPr/>
        </p:nvGrpSpPr>
        <p:grpSpPr>
          <a:xfrm rot="-10800000">
            <a:off x="3064006" y="8684003"/>
            <a:ext cx="2564685" cy="3663835"/>
            <a:chOff x="0" y="0"/>
            <a:chExt cx="4445000" cy="6350000"/>
          </a:xfrm>
        </p:grpSpPr>
        <p:sp>
          <p:nvSpPr>
            <p:cNvPr id="6" name="Freeform 6"/>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5"/>
              <a:stretch>
                <a:fillRect l="-201730" r="-201730"/>
              </a:stretch>
            </a:blipFill>
          </p:spPr>
        </p:sp>
      </p:grpSp>
      <p:grpSp>
        <p:nvGrpSpPr>
          <p:cNvPr id="7" name="Group 7"/>
          <p:cNvGrpSpPr/>
          <p:nvPr/>
        </p:nvGrpSpPr>
        <p:grpSpPr>
          <a:xfrm>
            <a:off x="13613054" y="420929"/>
            <a:ext cx="3413891" cy="4876988"/>
            <a:chOff x="0" y="0"/>
            <a:chExt cx="4445000" cy="6350000"/>
          </a:xfrm>
        </p:grpSpPr>
        <p:sp>
          <p:nvSpPr>
            <p:cNvPr id="8" name="Freeform 8"/>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79932" r="-34487"/>
              </a:stretch>
            </a:blipFill>
          </p:spPr>
        </p:sp>
      </p:grpSp>
      <p:grpSp>
        <p:nvGrpSpPr>
          <p:cNvPr id="9" name="Group 9"/>
          <p:cNvGrpSpPr/>
          <p:nvPr/>
        </p:nvGrpSpPr>
        <p:grpSpPr>
          <a:xfrm>
            <a:off x="12881957" y="-781916"/>
            <a:ext cx="1683983" cy="2405689"/>
            <a:chOff x="0" y="0"/>
            <a:chExt cx="4445000" cy="6350000"/>
          </a:xfrm>
        </p:grpSpPr>
        <p:sp>
          <p:nvSpPr>
            <p:cNvPr id="10" name="Freeform 10"/>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5"/>
              <a:stretch>
                <a:fillRect l="-201730" r="-201730"/>
              </a:stretch>
            </a:blipFill>
          </p:spPr>
        </p:sp>
      </p:grpSp>
      <p:grpSp>
        <p:nvGrpSpPr>
          <p:cNvPr id="11" name="Group 11"/>
          <p:cNvGrpSpPr/>
          <p:nvPr/>
        </p:nvGrpSpPr>
        <p:grpSpPr>
          <a:xfrm rot="5400000">
            <a:off x="16605949" y="3464712"/>
            <a:ext cx="841991" cy="84199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126211" r="-126211"/>
              </a:stretch>
            </a:blipFill>
          </p:spPr>
        </p:sp>
      </p:grpSp>
      <p:sp>
        <p:nvSpPr>
          <p:cNvPr id="13" name="Freeform 13"/>
          <p:cNvSpPr/>
          <p:nvPr/>
        </p:nvSpPr>
        <p:spPr>
          <a:xfrm>
            <a:off x="-5809937" y="4306703"/>
            <a:ext cx="8754599" cy="8754599"/>
          </a:xfrm>
          <a:custGeom>
            <a:avLst/>
            <a:gdLst/>
            <a:ahLst/>
            <a:cxnLst/>
            <a:rect l="l" t="t" r="r" b="b"/>
            <a:pathLst>
              <a:path w="8754599" h="8754599">
                <a:moveTo>
                  <a:pt x="0" y="0"/>
                </a:moveTo>
                <a:lnTo>
                  <a:pt x="8754598" y="0"/>
                </a:lnTo>
                <a:lnTo>
                  <a:pt x="8754598" y="8754599"/>
                </a:lnTo>
                <a:lnTo>
                  <a:pt x="0" y="87545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TextBox 14"/>
          <p:cNvSpPr txBox="1"/>
          <p:nvPr/>
        </p:nvSpPr>
        <p:spPr>
          <a:xfrm>
            <a:off x="3218574" y="3445662"/>
            <a:ext cx="9199981" cy="1691127"/>
          </a:xfrm>
          <a:prstGeom prst="rect">
            <a:avLst/>
          </a:prstGeom>
        </p:spPr>
        <p:txBody>
          <a:bodyPr lIns="0" tIns="0" rIns="0" bIns="0" rtlCol="0" anchor="t">
            <a:spAutoFit/>
          </a:bodyPr>
          <a:lstStyle/>
          <a:p>
            <a:pPr marL="0" lvl="0" indent="0" algn="l">
              <a:lnSpc>
                <a:spcPts val="4470"/>
              </a:lnSpc>
              <a:spcBef>
                <a:spcPct val="0"/>
              </a:spcBef>
            </a:pPr>
            <a:r>
              <a:rPr lang="en-US" sz="3634">
                <a:solidFill>
                  <a:srgbClr val="FFFFFF"/>
                </a:solidFill>
                <a:latin typeface="Almarai"/>
                <a:ea typeface="Almarai"/>
                <a:cs typeface="Almarai"/>
                <a:sym typeface="Almarai"/>
              </a:rPr>
              <a:t>Renting cameras can be inconvenient, and there's a lack of streamlined online systems for managing rentals.</a:t>
            </a:r>
          </a:p>
        </p:txBody>
      </p:sp>
      <p:sp>
        <p:nvSpPr>
          <p:cNvPr id="15" name="TextBox 15"/>
          <p:cNvSpPr txBox="1"/>
          <p:nvPr/>
        </p:nvSpPr>
        <p:spPr>
          <a:xfrm>
            <a:off x="6773975" y="6992876"/>
            <a:ext cx="10252970" cy="1691127"/>
          </a:xfrm>
          <a:prstGeom prst="rect">
            <a:avLst/>
          </a:prstGeom>
        </p:spPr>
        <p:txBody>
          <a:bodyPr lIns="0" tIns="0" rIns="0" bIns="0" rtlCol="0" anchor="t">
            <a:spAutoFit/>
          </a:bodyPr>
          <a:lstStyle/>
          <a:p>
            <a:pPr marL="0" lvl="0" indent="0" algn="l">
              <a:lnSpc>
                <a:spcPts val="4470"/>
              </a:lnSpc>
              <a:spcBef>
                <a:spcPct val="0"/>
              </a:spcBef>
            </a:pPr>
            <a:r>
              <a:rPr lang="en-US" sz="3634">
                <a:solidFill>
                  <a:srgbClr val="FFFFFF"/>
                </a:solidFill>
                <a:latin typeface="Almarai"/>
                <a:ea typeface="Almarai"/>
                <a:cs typeface="Almarai"/>
                <a:sym typeface="Almarai"/>
              </a:rPr>
              <a:t>Without an online platform, renters face challenges such as time-consuming searches, unclear pricing and availability, and inefficient booking processes.</a:t>
            </a:r>
          </a:p>
        </p:txBody>
      </p:sp>
      <p:sp>
        <p:nvSpPr>
          <p:cNvPr id="16" name="TextBox 16"/>
          <p:cNvSpPr txBox="1"/>
          <p:nvPr/>
        </p:nvSpPr>
        <p:spPr>
          <a:xfrm>
            <a:off x="3305480" y="1447684"/>
            <a:ext cx="9026167" cy="995779"/>
          </a:xfrm>
          <a:prstGeom prst="rect">
            <a:avLst/>
          </a:prstGeom>
        </p:spPr>
        <p:txBody>
          <a:bodyPr lIns="0" tIns="0" rIns="0" bIns="0" rtlCol="0" anchor="t">
            <a:spAutoFit/>
          </a:bodyPr>
          <a:lstStyle/>
          <a:p>
            <a:pPr algn="ctr">
              <a:lnSpc>
                <a:spcPts val="7656"/>
              </a:lnSpc>
              <a:spcBef>
                <a:spcPct val="0"/>
              </a:spcBef>
            </a:pPr>
            <a:r>
              <a:rPr lang="en-US" sz="6380" b="1">
                <a:solidFill>
                  <a:srgbClr val="FFFFFF"/>
                </a:solidFill>
                <a:latin typeface="Almarai Bold"/>
                <a:ea typeface="Almarai Bold"/>
                <a:cs typeface="Almarai Bold"/>
                <a:sym typeface="Almarai Bold"/>
              </a:rPr>
              <a:t>PROBLEM STATEMENT</a:t>
            </a:r>
          </a:p>
        </p:txBody>
      </p:sp>
      <p:grpSp>
        <p:nvGrpSpPr>
          <p:cNvPr id="17" name="Group 17"/>
          <p:cNvGrpSpPr/>
          <p:nvPr/>
        </p:nvGrpSpPr>
        <p:grpSpPr>
          <a:xfrm rot="5400000">
            <a:off x="1674649" y="1337924"/>
            <a:ext cx="1224824" cy="122482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126211" r="-126211"/>
              </a:stretch>
            </a:blipFill>
          </p:spPr>
        </p:sp>
      </p:grpSp>
      <p:sp>
        <p:nvSpPr>
          <p:cNvPr id="19" name="TextBox 19"/>
          <p:cNvSpPr txBox="1"/>
          <p:nvPr/>
        </p:nvSpPr>
        <p:spPr>
          <a:xfrm>
            <a:off x="1558938" y="1480776"/>
            <a:ext cx="1456246" cy="854810"/>
          </a:xfrm>
          <a:prstGeom prst="rect">
            <a:avLst/>
          </a:prstGeom>
        </p:spPr>
        <p:txBody>
          <a:bodyPr lIns="0" tIns="0" rIns="0" bIns="0" rtlCol="0" anchor="t">
            <a:spAutoFit/>
          </a:bodyPr>
          <a:lstStyle/>
          <a:p>
            <a:pPr algn="ctr">
              <a:lnSpc>
                <a:spcPts val="6817"/>
              </a:lnSpc>
            </a:pPr>
            <a:r>
              <a:rPr lang="en-US" sz="4940" b="1">
                <a:solidFill>
                  <a:srgbClr val="FFFFFF"/>
                </a:solidFill>
                <a:latin typeface="Almarai Bold"/>
                <a:ea typeface="Almarai Bold"/>
                <a:cs typeface="Almarai Bold"/>
                <a:sym typeface="Almarai Bold"/>
              </a:rPr>
              <a:t>01</a:t>
            </a:r>
          </a:p>
        </p:txBody>
      </p:sp>
      <p:sp>
        <p:nvSpPr>
          <p:cNvPr id="20" name="Freeform 20"/>
          <p:cNvSpPr/>
          <p:nvPr/>
        </p:nvSpPr>
        <p:spPr>
          <a:xfrm>
            <a:off x="15930795" y="233263"/>
            <a:ext cx="2192301" cy="795437"/>
          </a:xfrm>
          <a:custGeom>
            <a:avLst/>
            <a:gdLst/>
            <a:ahLst/>
            <a:cxnLst/>
            <a:rect l="l" t="t" r="r" b="b"/>
            <a:pathLst>
              <a:path w="2192301" h="795437">
                <a:moveTo>
                  <a:pt x="0" y="0"/>
                </a:moveTo>
                <a:lnTo>
                  <a:pt x="2192301" y="0"/>
                </a:lnTo>
                <a:lnTo>
                  <a:pt x="2192301" y="795437"/>
                </a:lnTo>
                <a:lnTo>
                  <a:pt x="0" y="795437"/>
                </a:lnTo>
                <a:lnTo>
                  <a:pt x="0" y="0"/>
                </a:lnTo>
                <a:close/>
              </a:path>
            </a:pathLst>
          </a:custGeom>
          <a:blipFill>
            <a:blip r:embed="rId7"/>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7259300" y="2066886"/>
            <a:ext cx="5754080" cy="8220114"/>
            <a:chOff x="0" y="0"/>
            <a:chExt cx="4445000" cy="6350000"/>
          </a:xfrm>
        </p:grpSpPr>
        <p:sp>
          <p:nvSpPr>
            <p:cNvPr id="3" name="Freeform 3"/>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4" name="Group 4"/>
          <p:cNvGrpSpPr/>
          <p:nvPr/>
        </p:nvGrpSpPr>
        <p:grpSpPr>
          <a:xfrm rot="-10800000">
            <a:off x="-4533696" y="169116"/>
            <a:ext cx="5754080" cy="8220114"/>
            <a:chOff x="0" y="0"/>
            <a:chExt cx="4445000" cy="6350000"/>
          </a:xfrm>
        </p:grpSpPr>
        <p:sp>
          <p:nvSpPr>
            <p:cNvPr id="5" name="Freeform 5"/>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sp>
        <p:nvSpPr>
          <p:cNvPr id="6" name="Freeform 6"/>
          <p:cNvSpPr/>
          <p:nvPr/>
        </p:nvSpPr>
        <p:spPr>
          <a:xfrm>
            <a:off x="15930795" y="233263"/>
            <a:ext cx="2192301" cy="795437"/>
          </a:xfrm>
          <a:custGeom>
            <a:avLst/>
            <a:gdLst/>
            <a:ahLst/>
            <a:cxnLst/>
            <a:rect l="l" t="t" r="r" b="b"/>
            <a:pathLst>
              <a:path w="2192301" h="795437">
                <a:moveTo>
                  <a:pt x="0" y="0"/>
                </a:moveTo>
                <a:lnTo>
                  <a:pt x="2192301" y="0"/>
                </a:lnTo>
                <a:lnTo>
                  <a:pt x="2192301" y="795437"/>
                </a:lnTo>
                <a:lnTo>
                  <a:pt x="0" y="795437"/>
                </a:lnTo>
                <a:lnTo>
                  <a:pt x="0" y="0"/>
                </a:lnTo>
                <a:close/>
              </a:path>
            </a:pathLst>
          </a:custGeom>
          <a:blipFill>
            <a:blip r:embed="rId3"/>
            <a:stretch>
              <a:fillRect/>
            </a:stretch>
          </a:blipFill>
        </p:spPr>
      </p:sp>
      <p:sp>
        <p:nvSpPr>
          <p:cNvPr id="7" name="Freeform 7"/>
          <p:cNvSpPr/>
          <p:nvPr/>
        </p:nvSpPr>
        <p:spPr>
          <a:xfrm>
            <a:off x="5409373" y="3160449"/>
            <a:ext cx="7660937" cy="6032988"/>
          </a:xfrm>
          <a:custGeom>
            <a:avLst/>
            <a:gdLst/>
            <a:ahLst/>
            <a:cxnLst/>
            <a:rect l="l" t="t" r="r" b="b"/>
            <a:pathLst>
              <a:path w="7660937" h="6032988">
                <a:moveTo>
                  <a:pt x="0" y="0"/>
                </a:moveTo>
                <a:lnTo>
                  <a:pt x="7660937" y="0"/>
                </a:lnTo>
                <a:lnTo>
                  <a:pt x="7660937" y="6032988"/>
                </a:lnTo>
                <a:lnTo>
                  <a:pt x="0" y="6032988"/>
                </a:lnTo>
                <a:lnTo>
                  <a:pt x="0" y="0"/>
                </a:lnTo>
                <a:close/>
              </a:path>
            </a:pathLst>
          </a:custGeom>
          <a:blipFill>
            <a:blip r:embed="rId4"/>
            <a:stretch>
              <a:fillRect/>
            </a:stretch>
          </a:blipFill>
        </p:spPr>
      </p:sp>
      <p:sp>
        <p:nvSpPr>
          <p:cNvPr id="8" name="TextBox 8"/>
          <p:cNvSpPr txBox="1"/>
          <p:nvPr/>
        </p:nvSpPr>
        <p:spPr>
          <a:xfrm>
            <a:off x="2192143" y="1354416"/>
            <a:ext cx="13381520" cy="1348739"/>
          </a:xfrm>
          <a:prstGeom prst="rect">
            <a:avLst/>
          </a:prstGeom>
        </p:spPr>
        <p:txBody>
          <a:bodyPr lIns="0" tIns="0" rIns="0" bIns="0" rtlCol="0" anchor="t">
            <a:spAutoFit/>
          </a:bodyPr>
          <a:lstStyle/>
          <a:p>
            <a:pPr algn="l">
              <a:lnSpc>
                <a:spcPts val="5460"/>
              </a:lnSpc>
            </a:pPr>
            <a:r>
              <a:rPr lang="en-US" sz="3900" b="1">
                <a:solidFill>
                  <a:srgbClr val="FFFFFF"/>
                </a:solidFill>
                <a:latin typeface="Canva Sans Bold"/>
                <a:ea typeface="Canva Sans Bold"/>
                <a:cs typeface="Canva Sans Bold"/>
                <a:sym typeface="Canva Sans Bold"/>
              </a:rPr>
              <a:t>Role and Privileges Assignment Diagram</a:t>
            </a:r>
          </a:p>
          <a:p>
            <a:pPr algn="l">
              <a:lnSpc>
                <a:spcPts val="5460"/>
              </a:lnSpc>
            </a:pPr>
            <a:endParaRPr lang="en-US" sz="3900" b="1">
              <a:solidFill>
                <a:srgbClr val="FFFFFF"/>
              </a:solidFill>
              <a:latin typeface="Canva Sans Bold"/>
              <a:ea typeface="Canva Sans Bold"/>
              <a:cs typeface="Canva Sans Bold"/>
              <a:sym typeface="Canva Sans Bold"/>
            </a:endParaRPr>
          </a:p>
        </p:txBody>
      </p:sp>
      <p:grpSp>
        <p:nvGrpSpPr>
          <p:cNvPr id="9" name="Group 9"/>
          <p:cNvGrpSpPr/>
          <p:nvPr/>
        </p:nvGrpSpPr>
        <p:grpSpPr>
          <a:xfrm rot="5400000">
            <a:off x="967319" y="1028700"/>
            <a:ext cx="1224824" cy="122482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sp>
        <p:nvSpPr>
          <p:cNvPr id="11" name="TextBox 11"/>
          <p:cNvSpPr txBox="1"/>
          <p:nvPr/>
        </p:nvSpPr>
        <p:spPr>
          <a:xfrm>
            <a:off x="851608" y="1212075"/>
            <a:ext cx="1456246" cy="843870"/>
          </a:xfrm>
          <a:prstGeom prst="rect">
            <a:avLst/>
          </a:prstGeom>
        </p:spPr>
        <p:txBody>
          <a:bodyPr lIns="0" tIns="0" rIns="0" bIns="0" rtlCol="0" anchor="t">
            <a:spAutoFit/>
          </a:bodyPr>
          <a:lstStyle/>
          <a:p>
            <a:pPr algn="ctr">
              <a:lnSpc>
                <a:spcPts val="6817"/>
              </a:lnSpc>
            </a:pPr>
            <a:r>
              <a:rPr lang="en-US" sz="4940" b="1">
                <a:solidFill>
                  <a:srgbClr val="FFFFFF"/>
                </a:solidFill>
                <a:latin typeface="Almarai Bold"/>
                <a:ea typeface="Almarai Bold"/>
                <a:cs typeface="Almarai Bold"/>
                <a:sym typeface="Almarai Bold"/>
              </a:rPr>
              <a:t>06</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0016575" y="-1489570"/>
            <a:ext cx="4202211" cy="6003158"/>
            <a:chOff x="0" y="0"/>
            <a:chExt cx="4445000" cy="6350000"/>
          </a:xfrm>
        </p:grpSpPr>
        <p:sp>
          <p:nvSpPr>
            <p:cNvPr id="3" name="Freeform 3"/>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4" name="Group 4"/>
          <p:cNvGrpSpPr/>
          <p:nvPr/>
        </p:nvGrpSpPr>
        <p:grpSpPr>
          <a:xfrm rot="5400000">
            <a:off x="16605949" y="8402070"/>
            <a:ext cx="841991" cy="841991"/>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nvGrpSpPr>
          <p:cNvPr id="6" name="Group 6"/>
          <p:cNvGrpSpPr/>
          <p:nvPr/>
        </p:nvGrpSpPr>
        <p:grpSpPr>
          <a:xfrm>
            <a:off x="-5173055" y="-2043171"/>
            <a:ext cx="5754080" cy="8220114"/>
            <a:chOff x="0" y="0"/>
            <a:chExt cx="4445000" cy="6350000"/>
          </a:xfrm>
        </p:grpSpPr>
        <p:sp>
          <p:nvSpPr>
            <p:cNvPr id="7" name="Freeform 7"/>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8" name="Group 8"/>
          <p:cNvGrpSpPr/>
          <p:nvPr/>
        </p:nvGrpSpPr>
        <p:grpSpPr>
          <a:xfrm>
            <a:off x="12881226" y="289421"/>
            <a:ext cx="3049569" cy="4356527"/>
            <a:chOff x="0" y="0"/>
            <a:chExt cx="4445000" cy="6350000"/>
          </a:xfrm>
        </p:grpSpPr>
        <p:sp>
          <p:nvSpPr>
            <p:cNvPr id="9" name="Freeform 9"/>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76278" r="-38140"/>
              </a:stretch>
            </a:blipFill>
          </p:spPr>
        </p:sp>
      </p:grpSp>
      <p:grpSp>
        <p:nvGrpSpPr>
          <p:cNvPr id="10" name="Group 10"/>
          <p:cNvGrpSpPr/>
          <p:nvPr/>
        </p:nvGrpSpPr>
        <p:grpSpPr>
          <a:xfrm rot="-10800000">
            <a:off x="16605949" y="1202778"/>
            <a:ext cx="5246522" cy="7495031"/>
            <a:chOff x="0" y="0"/>
            <a:chExt cx="4445000" cy="6350000"/>
          </a:xfrm>
        </p:grpSpPr>
        <p:sp>
          <p:nvSpPr>
            <p:cNvPr id="11" name="Freeform 11"/>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12" name="Group 12"/>
          <p:cNvGrpSpPr/>
          <p:nvPr/>
        </p:nvGrpSpPr>
        <p:grpSpPr>
          <a:xfrm rot="5400000">
            <a:off x="641471" y="617727"/>
            <a:ext cx="1224824" cy="122482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sp>
        <p:nvSpPr>
          <p:cNvPr id="14" name="Freeform 14"/>
          <p:cNvSpPr/>
          <p:nvPr/>
        </p:nvSpPr>
        <p:spPr>
          <a:xfrm>
            <a:off x="15930795" y="233263"/>
            <a:ext cx="2192301" cy="795437"/>
          </a:xfrm>
          <a:custGeom>
            <a:avLst/>
            <a:gdLst/>
            <a:ahLst/>
            <a:cxnLst/>
            <a:rect l="l" t="t" r="r" b="b"/>
            <a:pathLst>
              <a:path w="2192301" h="795437">
                <a:moveTo>
                  <a:pt x="0" y="0"/>
                </a:moveTo>
                <a:lnTo>
                  <a:pt x="2192301" y="0"/>
                </a:lnTo>
                <a:lnTo>
                  <a:pt x="2192301" y="795437"/>
                </a:lnTo>
                <a:lnTo>
                  <a:pt x="0" y="795437"/>
                </a:lnTo>
                <a:lnTo>
                  <a:pt x="0" y="0"/>
                </a:lnTo>
                <a:close/>
              </a:path>
            </a:pathLst>
          </a:custGeom>
          <a:blipFill>
            <a:blip r:embed="rId4"/>
            <a:stretch>
              <a:fillRect/>
            </a:stretch>
          </a:blipFill>
        </p:spPr>
      </p:sp>
      <p:sp>
        <p:nvSpPr>
          <p:cNvPr id="15" name="Freeform 15"/>
          <p:cNvSpPr/>
          <p:nvPr/>
        </p:nvSpPr>
        <p:spPr>
          <a:xfrm>
            <a:off x="8335498" y="5405480"/>
            <a:ext cx="9787598" cy="4404331"/>
          </a:xfrm>
          <a:custGeom>
            <a:avLst/>
            <a:gdLst/>
            <a:ahLst/>
            <a:cxnLst/>
            <a:rect l="l" t="t" r="r" b="b"/>
            <a:pathLst>
              <a:path w="9787598" h="4404331">
                <a:moveTo>
                  <a:pt x="0" y="0"/>
                </a:moveTo>
                <a:lnTo>
                  <a:pt x="9787598" y="0"/>
                </a:lnTo>
                <a:lnTo>
                  <a:pt x="9787598" y="4404330"/>
                </a:lnTo>
                <a:lnTo>
                  <a:pt x="0" y="4404330"/>
                </a:lnTo>
                <a:lnTo>
                  <a:pt x="0" y="0"/>
                </a:lnTo>
                <a:close/>
              </a:path>
            </a:pathLst>
          </a:custGeom>
          <a:blipFill>
            <a:blip r:embed="rId5"/>
            <a:stretch>
              <a:fillRect t="-1251" b="-1251"/>
            </a:stretch>
          </a:blipFill>
        </p:spPr>
      </p:sp>
      <p:sp>
        <p:nvSpPr>
          <p:cNvPr id="16" name="TextBox 16"/>
          <p:cNvSpPr txBox="1"/>
          <p:nvPr/>
        </p:nvSpPr>
        <p:spPr>
          <a:xfrm>
            <a:off x="-850409" y="4203744"/>
            <a:ext cx="9350811" cy="3870198"/>
          </a:xfrm>
          <a:prstGeom prst="rect">
            <a:avLst/>
          </a:prstGeom>
        </p:spPr>
        <p:txBody>
          <a:bodyPr lIns="0" tIns="0" rIns="0" bIns="0" rtlCol="0" anchor="t">
            <a:spAutoFit/>
          </a:bodyPr>
          <a:lstStyle/>
          <a:p>
            <a:pPr marL="1381761" lvl="2" indent="-460587" algn="l">
              <a:lnSpc>
                <a:spcPts val="4416"/>
              </a:lnSpc>
              <a:spcBef>
                <a:spcPct val="0"/>
              </a:spcBef>
              <a:buFont typeface="Arial"/>
              <a:buChar char="⚬"/>
            </a:pPr>
            <a:r>
              <a:rPr lang="en-US" sz="3200" u="none" strike="noStrike">
                <a:solidFill>
                  <a:srgbClr val="FFFFFF"/>
                </a:solidFill>
                <a:latin typeface="Almarai"/>
                <a:ea typeface="Almarai"/>
                <a:cs typeface="Almarai"/>
                <a:sym typeface="Almarai"/>
              </a:rPr>
              <a:t>Log in, browse cameras, and specify rental duration.</a:t>
            </a:r>
          </a:p>
          <a:p>
            <a:pPr marL="1381761" lvl="2" indent="-460587" algn="l">
              <a:lnSpc>
                <a:spcPts val="4416"/>
              </a:lnSpc>
              <a:spcBef>
                <a:spcPct val="0"/>
              </a:spcBef>
              <a:buFont typeface="Arial"/>
              <a:buChar char="⚬"/>
            </a:pPr>
            <a:r>
              <a:rPr lang="en-US" sz="3200" u="none" strike="noStrike">
                <a:solidFill>
                  <a:srgbClr val="FFFFFF"/>
                </a:solidFill>
                <a:latin typeface="Almarai"/>
                <a:ea typeface="Almarai"/>
                <a:cs typeface="Almarai"/>
                <a:sym typeface="Almarai"/>
              </a:rPr>
              <a:t>Automatically calculate and process payments.</a:t>
            </a:r>
          </a:p>
          <a:p>
            <a:pPr marL="1381761" lvl="2" indent="-460587" algn="l">
              <a:lnSpc>
                <a:spcPts val="4416"/>
              </a:lnSpc>
              <a:spcBef>
                <a:spcPct val="0"/>
              </a:spcBef>
              <a:buFont typeface="Arial"/>
              <a:buChar char="⚬"/>
            </a:pPr>
            <a:r>
              <a:rPr lang="en-US" sz="3200" u="none" strike="noStrike">
                <a:solidFill>
                  <a:srgbClr val="FFFFFF"/>
                </a:solidFill>
                <a:latin typeface="Almarai"/>
                <a:ea typeface="Almarai"/>
                <a:cs typeface="Almarai"/>
                <a:sym typeface="Almarai"/>
              </a:rPr>
              <a:t>Manage their profile (view, update, or delete).</a:t>
            </a:r>
          </a:p>
          <a:p>
            <a:pPr marL="1381761" lvl="2" indent="-460587" algn="l">
              <a:lnSpc>
                <a:spcPts val="4416"/>
              </a:lnSpc>
              <a:spcBef>
                <a:spcPct val="0"/>
              </a:spcBef>
              <a:buFont typeface="Arial"/>
              <a:buChar char="⚬"/>
            </a:pPr>
            <a:r>
              <a:rPr lang="en-US" sz="3200" u="none" strike="noStrike">
                <a:solidFill>
                  <a:srgbClr val="FFFFFF"/>
                </a:solidFill>
                <a:latin typeface="Almarai"/>
                <a:ea typeface="Almarai"/>
                <a:cs typeface="Almarai"/>
                <a:sym typeface="Almarai"/>
              </a:rPr>
              <a:t>Track the status of their rentals.</a:t>
            </a:r>
          </a:p>
          <a:p>
            <a:pPr marL="0" lvl="0" indent="0" algn="l">
              <a:lnSpc>
                <a:spcPts val="4416"/>
              </a:lnSpc>
              <a:spcBef>
                <a:spcPct val="0"/>
              </a:spcBef>
            </a:pPr>
            <a:endParaRPr lang="en-US" sz="3200" u="none" strike="noStrike">
              <a:solidFill>
                <a:srgbClr val="FFFFFF"/>
              </a:solidFill>
              <a:latin typeface="Almarai"/>
              <a:ea typeface="Almarai"/>
              <a:cs typeface="Almarai"/>
              <a:sym typeface="Almarai"/>
            </a:endParaRPr>
          </a:p>
        </p:txBody>
      </p:sp>
      <p:sp>
        <p:nvSpPr>
          <p:cNvPr id="17" name="TextBox 17"/>
          <p:cNvSpPr txBox="1"/>
          <p:nvPr/>
        </p:nvSpPr>
        <p:spPr>
          <a:xfrm>
            <a:off x="525760" y="760579"/>
            <a:ext cx="1456246" cy="843870"/>
          </a:xfrm>
          <a:prstGeom prst="rect">
            <a:avLst/>
          </a:prstGeom>
        </p:spPr>
        <p:txBody>
          <a:bodyPr lIns="0" tIns="0" rIns="0" bIns="0" rtlCol="0" anchor="t">
            <a:spAutoFit/>
          </a:bodyPr>
          <a:lstStyle/>
          <a:p>
            <a:pPr algn="ctr">
              <a:lnSpc>
                <a:spcPts val="6817"/>
              </a:lnSpc>
            </a:pPr>
            <a:r>
              <a:rPr lang="en-US" sz="4940" b="1">
                <a:solidFill>
                  <a:srgbClr val="FFFFFF"/>
                </a:solidFill>
                <a:latin typeface="Almarai Bold"/>
                <a:ea typeface="Almarai Bold"/>
                <a:cs typeface="Almarai Bold"/>
                <a:sym typeface="Almarai Bold"/>
              </a:rPr>
              <a:t>07</a:t>
            </a:r>
          </a:p>
        </p:txBody>
      </p:sp>
      <p:sp>
        <p:nvSpPr>
          <p:cNvPr id="18" name="TextBox 18"/>
          <p:cNvSpPr txBox="1"/>
          <p:nvPr/>
        </p:nvSpPr>
        <p:spPr>
          <a:xfrm>
            <a:off x="1124192" y="2586722"/>
            <a:ext cx="4132560" cy="1157874"/>
          </a:xfrm>
          <a:prstGeom prst="rect">
            <a:avLst/>
          </a:prstGeom>
        </p:spPr>
        <p:txBody>
          <a:bodyPr lIns="0" tIns="0" rIns="0" bIns="0" rtlCol="0" anchor="t">
            <a:spAutoFit/>
          </a:bodyPr>
          <a:lstStyle/>
          <a:p>
            <a:pPr algn="ctr">
              <a:lnSpc>
                <a:spcPts val="9452"/>
              </a:lnSpc>
              <a:spcBef>
                <a:spcPct val="0"/>
              </a:spcBef>
            </a:pPr>
            <a:r>
              <a:rPr lang="en-US" sz="6849">
                <a:solidFill>
                  <a:srgbClr val="17E3B2"/>
                </a:solidFill>
                <a:latin typeface="Lalezar"/>
                <a:ea typeface="Lalezar"/>
                <a:cs typeface="Lalezar"/>
                <a:sym typeface="Lalezar"/>
              </a:rPr>
              <a:t>Customers:</a:t>
            </a:r>
          </a:p>
        </p:txBody>
      </p:sp>
      <p:sp>
        <p:nvSpPr>
          <p:cNvPr id="19" name="TextBox 19"/>
          <p:cNvSpPr txBox="1"/>
          <p:nvPr/>
        </p:nvSpPr>
        <p:spPr>
          <a:xfrm>
            <a:off x="2097198" y="556334"/>
            <a:ext cx="6403205" cy="1911350"/>
          </a:xfrm>
          <a:prstGeom prst="rect">
            <a:avLst/>
          </a:prstGeom>
        </p:spPr>
        <p:txBody>
          <a:bodyPr lIns="0" tIns="0" rIns="0" bIns="0" rtlCol="0" anchor="t">
            <a:spAutoFit/>
          </a:bodyPr>
          <a:lstStyle/>
          <a:p>
            <a:pPr marL="0" lvl="0" indent="0" algn="l">
              <a:lnSpc>
                <a:spcPts val="7473"/>
              </a:lnSpc>
              <a:spcBef>
                <a:spcPct val="0"/>
              </a:spcBef>
            </a:pPr>
            <a:r>
              <a:rPr lang="en-US" sz="6227" b="1">
                <a:solidFill>
                  <a:srgbClr val="F5FFF5"/>
                </a:solidFill>
                <a:latin typeface="Almarai Bold"/>
                <a:ea typeface="Almarai Bold"/>
                <a:cs typeface="Almarai Bold"/>
                <a:sym typeface="Almarai Bold"/>
              </a:rPr>
              <a:t>USER ROLES AND FEATURES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0016575" y="-1489570"/>
            <a:ext cx="4202211" cy="6003158"/>
            <a:chOff x="0" y="0"/>
            <a:chExt cx="4445000" cy="6350000"/>
          </a:xfrm>
        </p:grpSpPr>
        <p:sp>
          <p:nvSpPr>
            <p:cNvPr id="3" name="Freeform 3"/>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4" name="Group 4"/>
          <p:cNvGrpSpPr/>
          <p:nvPr/>
        </p:nvGrpSpPr>
        <p:grpSpPr>
          <a:xfrm rot="5400000">
            <a:off x="16605949" y="8402070"/>
            <a:ext cx="841991" cy="841991"/>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nvGrpSpPr>
          <p:cNvPr id="6" name="Group 6"/>
          <p:cNvGrpSpPr/>
          <p:nvPr/>
        </p:nvGrpSpPr>
        <p:grpSpPr>
          <a:xfrm>
            <a:off x="-5173055" y="-2043171"/>
            <a:ext cx="5754080" cy="8220114"/>
            <a:chOff x="0" y="0"/>
            <a:chExt cx="4445000" cy="6350000"/>
          </a:xfrm>
        </p:grpSpPr>
        <p:sp>
          <p:nvSpPr>
            <p:cNvPr id="7" name="Freeform 7"/>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8" name="Group 8"/>
          <p:cNvGrpSpPr/>
          <p:nvPr/>
        </p:nvGrpSpPr>
        <p:grpSpPr>
          <a:xfrm>
            <a:off x="12972782" y="556334"/>
            <a:ext cx="3175540" cy="4536486"/>
            <a:chOff x="0" y="0"/>
            <a:chExt cx="4445000" cy="6350000"/>
          </a:xfrm>
        </p:grpSpPr>
        <p:sp>
          <p:nvSpPr>
            <p:cNvPr id="9" name="Freeform 9"/>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44716" r="-69703"/>
              </a:stretch>
            </a:blipFill>
          </p:spPr>
        </p:sp>
      </p:grpSp>
      <p:grpSp>
        <p:nvGrpSpPr>
          <p:cNvPr id="10" name="Group 10"/>
          <p:cNvGrpSpPr/>
          <p:nvPr/>
        </p:nvGrpSpPr>
        <p:grpSpPr>
          <a:xfrm rot="-10800000">
            <a:off x="16605949" y="1202778"/>
            <a:ext cx="5246522" cy="7495031"/>
            <a:chOff x="0" y="0"/>
            <a:chExt cx="4445000" cy="6350000"/>
          </a:xfrm>
        </p:grpSpPr>
        <p:sp>
          <p:nvSpPr>
            <p:cNvPr id="11" name="Freeform 11"/>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12" name="Group 12"/>
          <p:cNvGrpSpPr/>
          <p:nvPr/>
        </p:nvGrpSpPr>
        <p:grpSpPr>
          <a:xfrm rot="5400000">
            <a:off x="641471" y="617727"/>
            <a:ext cx="1224824" cy="122482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sp>
        <p:nvSpPr>
          <p:cNvPr id="14" name="Freeform 14"/>
          <p:cNvSpPr/>
          <p:nvPr/>
        </p:nvSpPr>
        <p:spPr>
          <a:xfrm>
            <a:off x="9687764" y="5318431"/>
            <a:ext cx="8128314" cy="4308006"/>
          </a:xfrm>
          <a:custGeom>
            <a:avLst/>
            <a:gdLst/>
            <a:ahLst/>
            <a:cxnLst/>
            <a:rect l="l" t="t" r="r" b="b"/>
            <a:pathLst>
              <a:path w="8128314" h="4308006">
                <a:moveTo>
                  <a:pt x="0" y="0"/>
                </a:moveTo>
                <a:lnTo>
                  <a:pt x="8128314" y="0"/>
                </a:lnTo>
                <a:lnTo>
                  <a:pt x="8128314" y="4308007"/>
                </a:lnTo>
                <a:lnTo>
                  <a:pt x="0" y="4308007"/>
                </a:lnTo>
                <a:lnTo>
                  <a:pt x="0" y="0"/>
                </a:lnTo>
                <a:close/>
              </a:path>
            </a:pathLst>
          </a:custGeom>
          <a:blipFill>
            <a:blip r:embed="rId4"/>
            <a:stretch>
              <a:fillRect/>
            </a:stretch>
          </a:blipFill>
        </p:spPr>
      </p:sp>
      <p:sp>
        <p:nvSpPr>
          <p:cNvPr id="15" name="TextBox 15"/>
          <p:cNvSpPr txBox="1"/>
          <p:nvPr/>
        </p:nvSpPr>
        <p:spPr>
          <a:xfrm>
            <a:off x="-206811" y="5086350"/>
            <a:ext cx="9350811" cy="3446523"/>
          </a:xfrm>
          <a:prstGeom prst="rect">
            <a:avLst/>
          </a:prstGeom>
        </p:spPr>
        <p:txBody>
          <a:bodyPr lIns="0" tIns="0" rIns="0" bIns="0" rtlCol="0" anchor="t">
            <a:spAutoFit/>
          </a:bodyPr>
          <a:lstStyle/>
          <a:p>
            <a:pPr algn="l">
              <a:lnSpc>
                <a:spcPts val="4580"/>
              </a:lnSpc>
            </a:pPr>
            <a:endParaRPr/>
          </a:p>
          <a:p>
            <a:pPr marL="1433079" lvl="2" indent="-477693" algn="l">
              <a:lnSpc>
                <a:spcPts val="4580"/>
              </a:lnSpc>
              <a:buFont typeface="Arial"/>
              <a:buChar char="⚬"/>
            </a:pPr>
            <a:r>
              <a:rPr lang="en-US" sz="3318">
                <a:solidFill>
                  <a:srgbClr val="FFFFFF"/>
                </a:solidFill>
                <a:latin typeface="Almarai"/>
                <a:ea typeface="Almarai"/>
                <a:cs typeface="Almarai"/>
                <a:sym typeface="Almarai"/>
              </a:rPr>
              <a:t>Log in to manage rental transactions (e.g., update rental statuses).</a:t>
            </a:r>
          </a:p>
          <a:p>
            <a:pPr marL="1433079" lvl="2" indent="-477693" algn="l">
              <a:lnSpc>
                <a:spcPts val="4580"/>
              </a:lnSpc>
              <a:buFont typeface="Arial"/>
              <a:buChar char="⚬"/>
            </a:pPr>
            <a:r>
              <a:rPr lang="en-US" sz="3318">
                <a:solidFill>
                  <a:srgbClr val="FFFFFF"/>
                </a:solidFill>
                <a:latin typeface="Almarai"/>
                <a:ea typeface="Almarai"/>
                <a:cs typeface="Almarai"/>
                <a:sym typeface="Almarai"/>
              </a:rPr>
              <a:t>Accept or Reject payments of customer.</a:t>
            </a:r>
          </a:p>
          <a:p>
            <a:pPr algn="l">
              <a:lnSpc>
                <a:spcPts val="4580"/>
              </a:lnSpc>
            </a:pPr>
            <a:endParaRPr lang="en-US" sz="3318">
              <a:solidFill>
                <a:srgbClr val="FFFFFF"/>
              </a:solidFill>
              <a:latin typeface="Almarai"/>
              <a:ea typeface="Almarai"/>
              <a:cs typeface="Almarai"/>
              <a:sym typeface="Almarai"/>
            </a:endParaRPr>
          </a:p>
          <a:p>
            <a:pPr marL="0" lvl="0" indent="0" algn="l">
              <a:lnSpc>
                <a:spcPts val="4580"/>
              </a:lnSpc>
              <a:spcBef>
                <a:spcPct val="0"/>
              </a:spcBef>
            </a:pPr>
            <a:endParaRPr lang="en-US" sz="3318">
              <a:solidFill>
                <a:srgbClr val="FFFFFF"/>
              </a:solidFill>
              <a:latin typeface="Almarai"/>
              <a:ea typeface="Almarai"/>
              <a:cs typeface="Almarai"/>
              <a:sym typeface="Almarai"/>
            </a:endParaRPr>
          </a:p>
        </p:txBody>
      </p:sp>
      <p:sp>
        <p:nvSpPr>
          <p:cNvPr id="16" name="TextBox 16"/>
          <p:cNvSpPr txBox="1"/>
          <p:nvPr/>
        </p:nvSpPr>
        <p:spPr>
          <a:xfrm>
            <a:off x="525760" y="760579"/>
            <a:ext cx="1456246" cy="843870"/>
          </a:xfrm>
          <a:prstGeom prst="rect">
            <a:avLst/>
          </a:prstGeom>
        </p:spPr>
        <p:txBody>
          <a:bodyPr lIns="0" tIns="0" rIns="0" bIns="0" rtlCol="0" anchor="t">
            <a:spAutoFit/>
          </a:bodyPr>
          <a:lstStyle/>
          <a:p>
            <a:pPr algn="ctr">
              <a:lnSpc>
                <a:spcPts val="6817"/>
              </a:lnSpc>
            </a:pPr>
            <a:r>
              <a:rPr lang="en-US" sz="4940" b="1">
                <a:solidFill>
                  <a:srgbClr val="FFFFFF"/>
                </a:solidFill>
                <a:latin typeface="Almarai Bold"/>
                <a:ea typeface="Almarai Bold"/>
                <a:cs typeface="Almarai Bold"/>
                <a:sym typeface="Almarai Bold"/>
              </a:rPr>
              <a:t>07</a:t>
            </a:r>
          </a:p>
        </p:txBody>
      </p:sp>
      <p:sp>
        <p:nvSpPr>
          <p:cNvPr id="17" name="TextBox 17"/>
          <p:cNvSpPr txBox="1"/>
          <p:nvPr/>
        </p:nvSpPr>
        <p:spPr>
          <a:xfrm>
            <a:off x="1097651" y="3576867"/>
            <a:ext cx="4185642" cy="1157874"/>
          </a:xfrm>
          <a:prstGeom prst="rect">
            <a:avLst/>
          </a:prstGeom>
        </p:spPr>
        <p:txBody>
          <a:bodyPr lIns="0" tIns="0" rIns="0" bIns="0" rtlCol="0" anchor="t">
            <a:spAutoFit/>
          </a:bodyPr>
          <a:lstStyle/>
          <a:p>
            <a:pPr algn="ctr">
              <a:lnSpc>
                <a:spcPts val="9452"/>
              </a:lnSpc>
              <a:spcBef>
                <a:spcPct val="0"/>
              </a:spcBef>
            </a:pPr>
            <a:r>
              <a:rPr lang="en-US" sz="6849">
                <a:solidFill>
                  <a:srgbClr val="17E3B2"/>
                </a:solidFill>
                <a:latin typeface="Lalezar"/>
                <a:ea typeface="Lalezar"/>
                <a:cs typeface="Lalezar"/>
                <a:sym typeface="Lalezar"/>
              </a:rPr>
              <a:t>Employees:</a:t>
            </a:r>
          </a:p>
        </p:txBody>
      </p:sp>
      <p:sp>
        <p:nvSpPr>
          <p:cNvPr id="18" name="TextBox 18"/>
          <p:cNvSpPr txBox="1"/>
          <p:nvPr/>
        </p:nvSpPr>
        <p:spPr>
          <a:xfrm>
            <a:off x="2097198" y="556334"/>
            <a:ext cx="6403205" cy="1911350"/>
          </a:xfrm>
          <a:prstGeom prst="rect">
            <a:avLst/>
          </a:prstGeom>
        </p:spPr>
        <p:txBody>
          <a:bodyPr lIns="0" tIns="0" rIns="0" bIns="0" rtlCol="0" anchor="t">
            <a:spAutoFit/>
          </a:bodyPr>
          <a:lstStyle/>
          <a:p>
            <a:pPr marL="0" lvl="0" indent="0" algn="l">
              <a:lnSpc>
                <a:spcPts val="7473"/>
              </a:lnSpc>
              <a:spcBef>
                <a:spcPct val="0"/>
              </a:spcBef>
            </a:pPr>
            <a:r>
              <a:rPr lang="en-US" sz="6227" b="1">
                <a:solidFill>
                  <a:srgbClr val="F5FFF5"/>
                </a:solidFill>
                <a:latin typeface="Almarai Bold"/>
                <a:ea typeface="Almarai Bold"/>
                <a:cs typeface="Almarai Bold"/>
                <a:sym typeface="Almarai Bold"/>
              </a:rPr>
              <a:t>USER ROLES AND FEATURES</a:t>
            </a:r>
          </a:p>
        </p:txBody>
      </p:sp>
      <p:sp>
        <p:nvSpPr>
          <p:cNvPr id="19" name="Freeform 19"/>
          <p:cNvSpPr/>
          <p:nvPr/>
        </p:nvSpPr>
        <p:spPr>
          <a:xfrm>
            <a:off x="15930795" y="233263"/>
            <a:ext cx="2192301" cy="795437"/>
          </a:xfrm>
          <a:custGeom>
            <a:avLst/>
            <a:gdLst/>
            <a:ahLst/>
            <a:cxnLst/>
            <a:rect l="l" t="t" r="r" b="b"/>
            <a:pathLst>
              <a:path w="2192301" h="795437">
                <a:moveTo>
                  <a:pt x="0" y="0"/>
                </a:moveTo>
                <a:lnTo>
                  <a:pt x="2192301" y="0"/>
                </a:lnTo>
                <a:lnTo>
                  <a:pt x="2192301" y="795437"/>
                </a:lnTo>
                <a:lnTo>
                  <a:pt x="0" y="795437"/>
                </a:lnTo>
                <a:lnTo>
                  <a:pt x="0" y="0"/>
                </a:lnTo>
                <a:close/>
              </a:path>
            </a:pathLst>
          </a:custGeom>
          <a:blipFill>
            <a:blip r:embed="rId5"/>
            <a:stretch>
              <a:fillRect/>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0016575" y="-1489570"/>
            <a:ext cx="4202211" cy="6003158"/>
            <a:chOff x="0" y="0"/>
            <a:chExt cx="4445000" cy="6350000"/>
          </a:xfrm>
        </p:grpSpPr>
        <p:sp>
          <p:nvSpPr>
            <p:cNvPr id="3" name="Freeform 3"/>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4" name="Group 4"/>
          <p:cNvGrpSpPr/>
          <p:nvPr/>
        </p:nvGrpSpPr>
        <p:grpSpPr>
          <a:xfrm rot="5400000">
            <a:off x="16605949" y="8402070"/>
            <a:ext cx="841991" cy="841991"/>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nvGrpSpPr>
          <p:cNvPr id="6" name="Group 6"/>
          <p:cNvGrpSpPr/>
          <p:nvPr/>
        </p:nvGrpSpPr>
        <p:grpSpPr>
          <a:xfrm>
            <a:off x="-5173055" y="-2043171"/>
            <a:ext cx="5754080" cy="8220114"/>
            <a:chOff x="0" y="0"/>
            <a:chExt cx="4445000" cy="6350000"/>
          </a:xfrm>
        </p:grpSpPr>
        <p:sp>
          <p:nvSpPr>
            <p:cNvPr id="7" name="Freeform 7"/>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8" name="Group 8"/>
          <p:cNvGrpSpPr/>
          <p:nvPr/>
        </p:nvGrpSpPr>
        <p:grpSpPr>
          <a:xfrm>
            <a:off x="13144878" y="477743"/>
            <a:ext cx="2785917" cy="3979881"/>
            <a:chOff x="0" y="0"/>
            <a:chExt cx="4445000" cy="6350000"/>
          </a:xfrm>
        </p:grpSpPr>
        <p:sp>
          <p:nvSpPr>
            <p:cNvPr id="9" name="Freeform 9"/>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110716" t="-10157" r="-36620"/>
              </a:stretch>
            </a:blipFill>
          </p:spPr>
        </p:sp>
      </p:grpSp>
      <p:grpSp>
        <p:nvGrpSpPr>
          <p:cNvPr id="10" name="Group 10"/>
          <p:cNvGrpSpPr/>
          <p:nvPr/>
        </p:nvGrpSpPr>
        <p:grpSpPr>
          <a:xfrm rot="-10800000">
            <a:off x="16605949" y="1202778"/>
            <a:ext cx="5246522" cy="7495031"/>
            <a:chOff x="0" y="0"/>
            <a:chExt cx="4445000" cy="6350000"/>
          </a:xfrm>
        </p:grpSpPr>
        <p:sp>
          <p:nvSpPr>
            <p:cNvPr id="11" name="Freeform 11"/>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12" name="Group 12"/>
          <p:cNvGrpSpPr/>
          <p:nvPr/>
        </p:nvGrpSpPr>
        <p:grpSpPr>
          <a:xfrm rot="5400000">
            <a:off x="641471" y="617727"/>
            <a:ext cx="1224824" cy="122482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sp>
        <p:nvSpPr>
          <p:cNvPr id="14" name="Freeform 14"/>
          <p:cNvSpPr/>
          <p:nvPr/>
        </p:nvSpPr>
        <p:spPr>
          <a:xfrm>
            <a:off x="8983479" y="4766990"/>
            <a:ext cx="8889235" cy="4855745"/>
          </a:xfrm>
          <a:custGeom>
            <a:avLst/>
            <a:gdLst/>
            <a:ahLst/>
            <a:cxnLst/>
            <a:rect l="l" t="t" r="r" b="b"/>
            <a:pathLst>
              <a:path w="8889235" h="4855745">
                <a:moveTo>
                  <a:pt x="0" y="0"/>
                </a:moveTo>
                <a:lnTo>
                  <a:pt x="8889236" y="0"/>
                </a:lnTo>
                <a:lnTo>
                  <a:pt x="8889236" y="4855745"/>
                </a:lnTo>
                <a:lnTo>
                  <a:pt x="0" y="4855745"/>
                </a:lnTo>
                <a:lnTo>
                  <a:pt x="0" y="0"/>
                </a:lnTo>
                <a:close/>
              </a:path>
            </a:pathLst>
          </a:custGeom>
          <a:blipFill>
            <a:blip r:embed="rId4"/>
            <a:stretch>
              <a:fillRect/>
            </a:stretch>
          </a:blipFill>
        </p:spPr>
      </p:sp>
      <p:sp>
        <p:nvSpPr>
          <p:cNvPr id="15" name="TextBox 15"/>
          <p:cNvSpPr txBox="1"/>
          <p:nvPr/>
        </p:nvSpPr>
        <p:spPr>
          <a:xfrm>
            <a:off x="-206811" y="5086350"/>
            <a:ext cx="9350811" cy="4024064"/>
          </a:xfrm>
          <a:prstGeom prst="rect">
            <a:avLst/>
          </a:prstGeom>
        </p:spPr>
        <p:txBody>
          <a:bodyPr lIns="0" tIns="0" rIns="0" bIns="0" rtlCol="0" anchor="t">
            <a:spAutoFit/>
          </a:bodyPr>
          <a:lstStyle/>
          <a:p>
            <a:pPr marL="1433079" lvl="2" indent="-477693" algn="l">
              <a:lnSpc>
                <a:spcPts val="4580"/>
              </a:lnSpc>
              <a:buFont typeface="Arial"/>
              <a:buChar char="⚬"/>
            </a:pPr>
            <a:r>
              <a:rPr lang="en-US" sz="3318">
                <a:solidFill>
                  <a:srgbClr val="FFFFFF"/>
                </a:solidFill>
                <a:latin typeface="Almarai"/>
                <a:ea typeface="Almarai"/>
                <a:cs typeface="Almarai"/>
                <a:sym typeface="Almarai"/>
              </a:rPr>
              <a:t>Oversee rental transactions and manage camera inventory.</a:t>
            </a:r>
          </a:p>
          <a:p>
            <a:pPr marL="1433079" lvl="2" indent="-477693" algn="l">
              <a:lnSpc>
                <a:spcPts val="4580"/>
              </a:lnSpc>
              <a:buFont typeface="Arial"/>
              <a:buChar char="⚬"/>
            </a:pPr>
            <a:r>
              <a:rPr lang="en-US" sz="3318">
                <a:solidFill>
                  <a:srgbClr val="FFFFFF"/>
                </a:solidFill>
                <a:latin typeface="Almarai"/>
                <a:ea typeface="Almarai"/>
                <a:cs typeface="Almarai"/>
                <a:sym typeface="Almarai"/>
              </a:rPr>
              <a:t>Manage user accounts (assign roles or delete users).</a:t>
            </a:r>
          </a:p>
          <a:p>
            <a:pPr marL="1433079" lvl="2" indent="-477693" algn="l">
              <a:lnSpc>
                <a:spcPts val="4580"/>
              </a:lnSpc>
              <a:buFont typeface="Arial"/>
              <a:buChar char="⚬"/>
            </a:pPr>
            <a:r>
              <a:rPr lang="en-US" sz="3318">
                <a:solidFill>
                  <a:srgbClr val="FFFFFF"/>
                </a:solidFill>
                <a:latin typeface="Almarai"/>
                <a:ea typeface="Almarai"/>
                <a:cs typeface="Almarai"/>
                <a:sym typeface="Almarai"/>
              </a:rPr>
              <a:t>Generate system performance reports.</a:t>
            </a:r>
          </a:p>
          <a:p>
            <a:pPr marL="1433079" lvl="2" indent="-477693" algn="l">
              <a:lnSpc>
                <a:spcPts val="4580"/>
              </a:lnSpc>
              <a:buFont typeface="Arial"/>
              <a:buChar char="⚬"/>
            </a:pPr>
            <a:r>
              <a:rPr lang="en-US" sz="3318">
                <a:solidFill>
                  <a:srgbClr val="FFFFFF"/>
                </a:solidFill>
                <a:latin typeface="Almarai"/>
                <a:ea typeface="Almarai"/>
                <a:cs typeface="Almarai"/>
                <a:sym typeface="Almarai"/>
              </a:rPr>
              <a:t>View and update their profile.</a:t>
            </a:r>
          </a:p>
          <a:p>
            <a:pPr marL="0" lvl="0" indent="0" algn="l">
              <a:lnSpc>
                <a:spcPts val="4580"/>
              </a:lnSpc>
              <a:spcBef>
                <a:spcPct val="0"/>
              </a:spcBef>
            </a:pPr>
            <a:endParaRPr lang="en-US" sz="3318">
              <a:solidFill>
                <a:srgbClr val="FFFFFF"/>
              </a:solidFill>
              <a:latin typeface="Almarai"/>
              <a:ea typeface="Almarai"/>
              <a:cs typeface="Almarai"/>
              <a:sym typeface="Almarai"/>
            </a:endParaRPr>
          </a:p>
        </p:txBody>
      </p:sp>
      <p:sp>
        <p:nvSpPr>
          <p:cNvPr id="16" name="TextBox 16"/>
          <p:cNvSpPr txBox="1"/>
          <p:nvPr/>
        </p:nvSpPr>
        <p:spPr>
          <a:xfrm>
            <a:off x="525760" y="760579"/>
            <a:ext cx="1456246" cy="843870"/>
          </a:xfrm>
          <a:prstGeom prst="rect">
            <a:avLst/>
          </a:prstGeom>
        </p:spPr>
        <p:txBody>
          <a:bodyPr lIns="0" tIns="0" rIns="0" bIns="0" rtlCol="0" anchor="t">
            <a:spAutoFit/>
          </a:bodyPr>
          <a:lstStyle/>
          <a:p>
            <a:pPr algn="ctr">
              <a:lnSpc>
                <a:spcPts val="6817"/>
              </a:lnSpc>
            </a:pPr>
            <a:r>
              <a:rPr lang="en-US" sz="4940" b="1">
                <a:solidFill>
                  <a:srgbClr val="FFFFFF"/>
                </a:solidFill>
                <a:latin typeface="Almarai Bold"/>
                <a:ea typeface="Almarai Bold"/>
                <a:cs typeface="Almarai Bold"/>
                <a:sym typeface="Almarai Bold"/>
              </a:rPr>
              <a:t>07</a:t>
            </a:r>
          </a:p>
        </p:txBody>
      </p:sp>
      <p:sp>
        <p:nvSpPr>
          <p:cNvPr id="17" name="TextBox 17"/>
          <p:cNvSpPr txBox="1"/>
          <p:nvPr/>
        </p:nvSpPr>
        <p:spPr>
          <a:xfrm>
            <a:off x="1083836" y="3609115"/>
            <a:ext cx="3861197" cy="1157874"/>
          </a:xfrm>
          <a:prstGeom prst="rect">
            <a:avLst/>
          </a:prstGeom>
        </p:spPr>
        <p:txBody>
          <a:bodyPr lIns="0" tIns="0" rIns="0" bIns="0" rtlCol="0" anchor="t">
            <a:spAutoFit/>
          </a:bodyPr>
          <a:lstStyle/>
          <a:p>
            <a:pPr algn="ctr">
              <a:lnSpc>
                <a:spcPts val="9452"/>
              </a:lnSpc>
              <a:spcBef>
                <a:spcPct val="0"/>
              </a:spcBef>
            </a:pPr>
            <a:r>
              <a:rPr lang="en-US" sz="6849">
                <a:solidFill>
                  <a:srgbClr val="17E3B2"/>
                </a:solidFill>
                <a:latin typeface="Lalezar"/>
                <a:ea typeface="Lalezar"/>
                <a:cs typeface="Lalezar"/>
                <a:sym typeface="Lalezar"/>
              </a:rPr>
              <a:t>Managers:</a:t>
            </a:r>
          </a:p>
        </p:txBody>
      </p:sp>
      <p:sp>
        <p:nvSpPr>
          <p:cNvPr id="18" name="TextBox 18"/>
          <p:cNvSpPr txBox="1"/>
          <p:nvPr/>
        </p:nvSpPr>
        <p:spPr>
          <a:xfrm>
            <a:off x="2097198" y="556334"/>
            <a:ext cx="6403205" cy="1911350"/>
          </a:xfrm>
          <a:prstGeom prst="rect">
            <a:avLst/>
          </a:prstGeom>
        </p:spPr>
        <p:txBody>
          <a:bodyPr lIns="0" tIns="0" rIns="0" bIns="0" rtlCol="0" anchor="t">
            <a:spAutoFit/>
          </a:bodyPr>
          <a:lstStyle/>
          <a:p>
            <a:pPr marL="0" lvl="0" indent="0" algn="l">
              <a:lnSpc>
                <a:spcPts val="7473"/>
              </a:lnSpc>
              <a:spcBef>
                <a:spcPct val="0"/>
              </a:spcBef>
            </a:pPr>
            <a:r>
              <a:rPr lang="en-US" sz="6227" b="1">
                <a:solidFill>
                  <a:srgbClr val="F5FFF5"/>
                </a:solidFill>
                <a:latin typeface="Almarai Bold"/>
                <a:ea typeface="Almarai Bold"/>
                <a:cs typeface="Almarai Bold"/>
                <a:sym typeface="Almarai Bold"/>
              </a:rPr>
              <a:t>USER ROLES AND FEATURES</a:t>
            </a:r>
          </a:p>
        </p:txBody>
      </p:sp>
      <p:sp>
        <p:nvSpPr>
          <p:cNvPr id="19" name="Freeform 19"/>
          <p:cNvSpPr/>
          <p:nvPr/>
        </p:nvSpPr>
        <p:spPr>
          <a:xfrm>
            <a:off x="15930795" y="233263"/>
            <a:ext cx="2192301" cy="795437"/>
          </a:xfrm>
          <a:custGeom>
            <a:avLst/>
            <a:gdLst/>
            <a:ahLst/>
            <a:cxnLst/>
            <a:rect l="l" t="t" r="r" b="b"/>
            <a:pathLst>
              <a:path w="2192301" h="795437">
                <a:moveTo>
                  <a:pt x="0" y="0"/>
                </a:moveTo>
                <a:lnTo>
                  <a:pt x="2192301" y="0"/>
                </a:lnTo>
                <a:lnTo>
                  <a:pt x="2192301" y="795437"/>
                </a:lnTo>
                <a:lnTo>
                  <a:pt x="0" y="795437"/>
                </a:lnTo>
                <a:lnTo>
                  <a:pt x="0" y="0"/>
                </a:lnTo>
                <a:close/>
              </a:path>
            </a:pathLst>
          </a:custGeom>
          <a:blipFill>
            <a:blip r:embed="rId5"/>
            <a:stretch>
              <a:fillRect/>
            </a:stretch>
          </a:blipFill>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6858102" y="8446811"/>
            <a:ext cx="795031" cy="1150702"/>
          </a:xfrm>
          <a:custGeom>
            <a:avLst/>
            <a:gdLst/>
            <a:ahLst/>
            <a:cxnLst/>
            <a:rect l="l" t="t" r="r" b="b"/>
            <a:pathLst>
              <a:path w="795031" h="1150702">
                <a:moveTo>
                  <a:pt x="0" y="0"/>
                </a:moveTo>
                <a:lnTo>
                  <a:pt x="795031" y="0"/>
                </a:lnTo>
                <a:lnTo>
                  <a:pt x="795031" y="1150702"/>
                </a:lnTo>
                <a:lnTo>
                  <a:pt x="0" y="11507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7259300" y="2066886"/>
            <a:ext cx="5754080" cy="8220114"/>
            <a:chOff x="0" y="0"/>
            <a:chExt cx="4445000" cy="6350000"/>
          </a:xfrm>
        </p:grpSpPr>
        <p:sp>
          <p:nvSpPr>
            <p:cNvPr id="4" name="Freeform 4"/>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4"/>
              <a:stretch>
                <a:fillRect l="-201730" r="-201730"/>
              </a:stretch>
            </a:blipFill>
          </p:spPr>
        </p:sp>
      </p:grpSp>
      <p:grpSp>
        <p:nvGrpSpPr>
          <p:cNvPr id="5" name="Group 5"/>
          <p:cNvGrpSpPr/>
          <p:nvPr/>
        </p:nvGrpSpPr>
        <p:grpSpPr>
          <a:xfrm>
            <a:off x="14664277" y="-871079"/>
            <a:ext cx="1683983" cy="2405689"/>
            <a:chOff x="0" y="0"/>
            <a:chExt cx="4445000" cy="6350000"/>
          </a:xfrm>
        </p:grpSpPr>
        <p:sp>
          <p:nvSpPr>
            <p:cNvPr id="6" name="Freeform 6"/>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4"/>
              <a:stretch>
                <a:fillRect l="-201730" r="-201730"/>
              </a:stretch>
            </a:blipFill>
          </p:spPr>
        </p:sp>
      </p:grpSp>
      <p:grpSp>
        <p:nvGrpSpPr>
          <p:cNvPr id="7" name="Group 7"/>
          <p:cNvGrpSpPr/>
          <p:nvPr/>
        </p:nvGrpSpPr>
        <p:grpSpPr>
          <a:xfrm rot="5400000">
            <a:off x="16417309" y="1645890"/>
            <a:ext cx="841991" cy="84199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126211" r="-126211"/>
              </a:stretch>
            </a:blipFill>
          </p:spPr>
        </p:sp>
      </p:grpSp>
      <p:grpSp>
        <p:nvGrpSpPr>
          <p:cNvPr id="9" name="Group 9"/>
          <p:cNvGrpSpPr/>
          <p:nvPr/>
        </p:nvGrpSpPr>
        <p:grpSpPr>
          <a:xfrm>
            <a:off x="14463544" y="7799071"/>
            <a:ext cx="2374761" cy="3392515"/>
            <a:chOff x="0" y="0"/>
            <a:chExt cx="4445000" cy="6350000"/>
          </a:xfrm>
        </p:grpSpPr>
        <p:sp>
          <p:nvSpPr>
            <p:cNvPr id="10" name="Freeform 10"/>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4"/>
              <a:stretch>
                <a:fillRect l="-201730" r="-201730"/>
              </a:stretch>
            </a:blipFill>
          </p:spPr>
        </p:sp>
      </p:grpSp>
      <p:grpSp>
        <p:nvGrpSpPr>
          <p:cNvPr id="11" name="Group 11"/>
          <p:cNvGrpSpPr/>
          <p:nvPr/>
        </p:nvGrpSpPr>
        <p:grpSpPr>
          <a:xfrm rot="5400000">
            <a:off x="846373" y="894409"/>
            <a:ext cx="1224824" cy="122482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126211" r="-126211"/>
              </a:stretch>
            </a:blipFill>
          </p:spPr>
        </p:sp>
      </p:grpSp>
      <p:sp>
        <p:nvSpPr>
          <p:cNvPr id="13" name="TextBox 13"/>
          <p:cNvSpPr txBox="1"/>
          <p:nvPr/>
        </p:nvSpPr>
        <p:spPr>
          <a:xfrm>
            <a:off x="480720" y="2468831"/>
            <a:ext cx="6774897" cy="1253680"/>
          </a:xfrm>
          <a:prstGeom prst="rect">
            <a:avLst/>
          </a:prstGeom>
        </p:spPr>
        <p:txBody>
          <a:bodyPr lIns="0" tIns="0" rIns="0" bIns="0" rtlCol="0" anchor="t">
            <a:spAutoFit/>
          </a:bodyPr>
          <a:lstStyle/>
          <a:p>
            <a:pPr algn="ctr">
              <a:lnSpc>
                <a:spcPts val="9655"/>
              </a:lnSpc>
              <a:spcBef>
                <a:spcPct val="0"/>
              </a:spcBef>
            </a:pPr>
            <a:r>
              <a:rPr lang="en-US" sz="8045" b="1">
                <a:solidFill>
                  <a:srgbClr val="FFFFFF"/>
                </a:solidFill>
                <a:latin typeface="Almarai Bold"/>
                <a:ea typeface="Almarai Bold"/>
                <a:cs typeface="Almarai Bold"/>
                <a:sym typeface="Almarai Bold"/>
              </a:rPr>
              <a:t>WORKFLOW</a:t>
            </a:r>
          </a:p>
        </p:txBody>
      </p:sp>
      <p:sp>
        <p:nvSpPr>
          <p:cNvPr id="14" name="TextBox 14"/>
          <p:cNvSpPr txBox="1"/>
          <p:nvPr/>
        </p:nvSpPr>
        <p:spPr>
          <a:xfrm>
            <a:off x="1847462" y="3962386"/>
            <a:ext cx="3914353" cy="729685"/>
          </a:xfrm>
          <a:prstGeom prst="rect">
            <a:avLst/>
          </a:prstGeom>
        </p:spPr>
        <p:txBody>
          <a:bodyPr lIns="0" tIns="0" rIns="0" bIns="0" rtlCol="0" anchor="t">
            <a:spAutoFit/>
          </a:bodyPr>
          <a:lstStyle/>
          <a:p>
            <a:pPr algn="ctr">
              <a:lnSpc>
                <a:spcPts val="5558"/>
              </a:lnSpc>
              <a:spcBef>
                <a:spcPct val="0"/>
              </a:spcBef>
            </a:pPr>
            <a:r>
              <a:rPr lang="en-US" sz="4631" b="1">
                <a:solidFill>
                  <a:srgbClr val="17E3B2"/>
                </a:solidFill>
                <a:latin typeface="Almarai Bold"/>
                <a:ea typeface="Almarai Bold"/>
                <a:cs typeface="Almarai Bold"/>
                <a:sym typeface="Almarai Bold"/>
              </a:rPr>
              <a:t>MANAGER</a:t>
            </a:r>
          </a:p>
        </p:txBody>
      </p:sp>
      <p:grpSp>
        <p:nvGrpSpPr>
          <p:cNvPr id="15" name="Group 15"/>
          <p:cNvGrpSpPr/>
          <p:nvPr/>
        </p:nvGrpSpPr>
        <p:grpSpPr>
          <a:xfrm>
            <a:off x="730662" y="894409"/>
            <a:ext cx="1456246" cy="1224824"/>
            <a:chOff x="0" y="0"/>
            <a:chExt cx="1941661" cy="1633098"/>
          </a:xfrm>
        </p:grpSpPr>
        <p:grpSp>
          <p:nvGrpSpPr>
            <p:cNvPr id="16" name="Group 16"/>
            <p:cNvGrpSpPr/>
            <p:nvPr/>
          </p:nvGrpSpPr>
          <p:grpSpPr>
            <a:xfrm rot="5400000">
              <a:off x="154281" y="0"/>
              <a:ext cx="1633098" cy="163309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126211" r="-126211"/>
                </a:stretch>
              </a:blipFill>
            </p:spPr>
          </p:sp>
        </p:grpSp>
        <p:sp>
          <p:nvSpPr>
            <p:cNvPr id="18" name="TextBox 18"/>
            <p:cNvSpPr txBox="1"/>
            <p:nvPr/>
          </p:nvSpPr>
          <p:spPr>
            <a:xfrm>
              <a:off x="0" y="214926"/>
              <a:ext cx="1941661" cy="1093410"/>
            </a:xfrm>
            <a:prstGeom prst="rect">
              <a:avLst/>
            </a:prstGeom>
          </p:spPr>
          <p:txBody>
            <a:bodyPr lIns="0" tIns="0" rIns="0" bIns="0" rtlCol="0" anchor="t">
              <a:spAutoFit/>
            </a:bodyPr>
            <a:lstStyle/>
            <a:p>
              <a:pPr algn="ctr">
                <a:lnSpc>
                  <a:spcPts val="6817"/>
                </a:lnSpc>
              </a:pPr>
              <a:r>
                <a:rPr lang="en-US" sz="4940" b="1">
                  <a:solidFill>
                    <a:srgbClr val="FFFFFF"/>
                  </a:solidFill>
                  <a:latin typeface="Almarai Bold"/>
                  <a:ea typeface="Almarai Bold"/>
                  <a:cs typeface="Almarai Bold"/>
                  <a:sym typeface="Almarai Bold"/>
                </a:rPr>
                <a:t>08</a:t>
              </a:r>
            </a:p>
          </p:txBody>
        </p:sp>
      </p:grpSp>
      <p:grpSp>
        <p:nvGrpSpPr>
          <p:cNvPr id="19" name="Group 19"/>
          <p:cNvGrpSpPr/>
          <p:nvPr/>
        </p:nvGrpSpPr>
        <p:grpSpPr>
          <a:xfrm>
            <a:off x="-1029578" y="4336754"/>
            <a:ext cx="5754080" cy="8220114"/>
            <a:chOff x="0" y="0"/>
            <a:chExt cx="4445000" cy="6350000"/>
          </a:xfrm>
        </p:grpSpPr>
        <p:sp>
          <p:nvSpPr>
            <p:cNvPr id="20" name="Freeform 20"/>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4"/>
              <a:stretch>
                <a:fillRect l="-201730" r="-201730"/>
              </a:stretch>
            </a:blipFill>
          </p:spPr>
        </p:sp>
      </p:grpSp>
      <p:grpSp>
        <p:nvGrpSpPr>
          <p:cNvPr id="21" name="Group 21"/>
          <p:cNvGrpSpPr/>
          <p:nvPr/>
        </p:nvGrpSpPr>
        <p:grpSpPr>
          <a:xfrm rot="-10800000">
            <a:off x="2884775" y="5385271"/>
            <a:ext cx="5754080" cy="8220114"/>
            <a:chOff x="0" y="0"/>
            <a:chExt cx="4445000" cy="6350000"/>
          </a:xfrm>
        </p:grpSpPr>
        <p:sp>
          <p:nvSpPr>
            <p:cNvPr id="22" name="Freeform 22"/>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4"/>
              <a:stretch>
                <a:fillRect l="-201730" r="-201730"/>
              </a:stretch>
            </a:blipFill>
          </p:spPr>
        </p:sp>
      </p:grpSp>
      <p:sp>
        <p:nvSpPr>
          <p:cNvPr id="23" name="Freeform 23"/>
          <p:cNvSpPr/>
          <p:nvPr/>
        </p:nvSpPr>
        <p:spPr>
          <a:xfrm>
            <a:off x="8408721" y="633350"/>
            <a:ext cx="9187343" cy="9020300"/>
          </a:xfrm>
          <a:custGeom>
            <a:avLst/>
            <a:gdLst/>
            <a:ahLst/>
            <a:cxnLst/>
            <a:rect l="l" t="t" r="r" b="b"/>
            <a:pathLst>
              <a:path w="9187343" h="9020300">
                <a:moveTo>
                  <a:pt x="0" y="0"/>
                </a:moveTo>
                <a:lnTo>
                  <a:pt x="9187342" y="0"/>
                </a:lnTo>
                <a:lnTo>
                  <a:pt x="9187342" y="9020300"/>
                </a:lnTo>
                <a:lnTo>
                  <a:pt x="0" y="9020300"/>
                </a:lnTo>
                <a:lnTo>
                  <a:pt x="0" y="0"/>
                </a:lnTo>
                <a:close/>
              </a:path>
            </a:pathLst>
          </a:custGeom>
          <a:blipFill>
            <a:blip r:embed="rId5"/>
            <a:stretch>
              <a:fillRect/>
            </a:stretch>
          </a:blipFill>
        </p:spPr>
      </p:sp>
      <p:sp>
        <p:nvSpPr>
          <p:cNvPr id="24" name="Freeform 24"/>
          <p:cNvSpPr/>
          <p:nvPr/>
        </p:nvSpPr>
        <p:spPr>
          <a:xfrm>
            <a:off x="2708488" y="1435270"/>
            <a:ext cx="2192301" cy="795437"/>
          </a:xfrm>
          <a:custGeom>
            <a:avLst/>
            <a:gdLst/>
            <a:ahLst/>
            <a:cxnLst/>
            <a:rect l="l" t="t" r="r" b="b"/>
            <a:pathLst>
              <a:path w="2192301" h="795437">
                <a:moveTo>
                  <a:pt x="0" y="0"/>
                </a:moveTo>
                <a:lnTo>
                  <a:pt x="2192301" y="0"/>
                </a:lnTo>
                <a:lnTo>
                  <a:pt x="2192301" y="795436"/>
                </a:lnTo>
                <a:lnTo>
                  <a:pt x="0" y="795436"/>
                </a:lnTo>
                <a:lnTo>
                  <a:pt x="0" y="0"/>
                </a:lnTo>
                <a:close/>
              </a:path>
            </a:pathLst>
          </a:custGeom>
          <a:blipFill>
            <a:blip r:embed="rId6"/>
            <a:stretch>
              <a:fillRect/>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6858102" y="8446811"/>
            <a:ext cx="795031" cy="1150702"/>
          </a:xfrm>
          <a:custGeom>
            <a:avLst/>
            <a:gdLst/>
            <a:ahLst/>
            <a:cxnLst/>
            <a:rect l="l" t="t" r="r" b="b"/>
            <a:pathLst>
              <a:path w="795031" h="1150702">
                <a:moveTo>
                  <a:pt x="0" y="0"/>
                </a:moveTo>
                <a:lnTo>
                  <a:pt x="795031" y="0"/>
                </a:lnTo>
                <a:lnTo>
                  <a:pt x="795031" y="1150702"/>
                </a:lnTo>
                <a:lnTo>
                  <a:pt x="0" y="11507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7259300" y="2066886"/>
            <a:ext cx="5754080" cy="8220114"/>
            <a:chOff x="0" y="0"/>
            <a:chExt cx="4445000" cy="6350000"/>
          </a:xfrm>
        </p:grpSpPr>
        <p:sp>
          <p:nvSpPr>
            <p:cNvPr id="4" name="Freeform 4"/>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4"/>
              <a:stretch>
                <a:fillRect l="-201730" r="-201730"/>
              </a:stretch>
            </a:blipFill>
          </p:spPr>
        </p:sp>
      </p:grpSp>
      <p:grpSp>
        <p:nvGrpSpPr>
          <p:cNvPr id="5" name="Group 5"/>
          <p:cNvGrpSpPr/>
          <p:nvPr/>
        </p:nvGrpSpPr>
        <p:grpSpPr>
          <a:xfrm>
            <a:off x="14664277" y="-871079"/>
            <a:ext cx="1683983" cy="2405689"/>
            <a:chOff x="0" y="0"/>
            <a:chExt cx="4445000" cy="6350000"/>
          </a:xfrm>
        </p:grpSpPr>
        <p:sp>
          <p:nvSpPr>
            <p:cNvPr id="6" name="Freeform 6"/>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4"/>
              <a:stretch>
                <a:fillRect l="-201730" r="-201730"/>
              </a:stretch>
            </a:blipFill>
          </p:spPr>
        </p:sp>
      </p:grpSp>
      <p:grpSp>
        <p:nvGrpSpPr>
          <p:cNvPr id="7" name="Group 7"/>
          <p:cNvGrpSpPr/>
          <p:nvPr/>
        </p:nvGrpSpPr>
        <p:grpSpPr>
          <a:xfrm rot="5400000">
            <a:off x="16417309" y="1645890"/>
            <a:ext cx="841991" cy="84199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126211" r="-126211"/>
              </a:stretch>
            </a:blipFill>
          </p:spPr>
        </p:sp>
      </p:grpSp>
      <p:grpSp>
        <p:nvGrpSpPr>
          <p:cNvPr id="9" name="Group 9"/>
          <p:cNvGrpSpPr/>
          <p:nvPr/>
        </p:nvGrpSpPr>
        <p:grpSpPr>
          <a:xfrm>
            <a:off x="14463544" y="7799071"/>
            <a:ext cx="2374761" cy="3392515"/>
            <a:chOff x="0" y="0"/>
            <a:chExt cx="4445000" cy="6350000"/>
          </a:xfrm>
        </p:grpSpPr>
        <p:sp>
          <p:nvSpPr>
            <p:cNvPr id="10" name="Freeform 10"/>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4"/>
              <a:stretch>
                <a:fillRect l="-201730" r="-201730"/>
              </a:stretch>
            </a:blipFill>
          </p:spPr>
        </p:sp>
      </p:grpSp>
      <p:sp>
        <p:nvSpPr>
          <p:cNvPr id="11" name="Freeform 11"/>
          <p:cNvSpPr/>
          <p:nvPr/>
        </p:nvSpPr>
        <p:spPr>
          <a:xfrm>
            <a:off x="9784595" y="278606"/>
            <a:ext cx="7053709" cy="9729787"/>
          </a:xfrm>
          <a:custGeom>
            <a:avLst/>
            <a:gdLst/>
            <a:ahLst/>
            <a:cxnLst/>
            <a:rect l="l" t="t" r="r" b="b"/>
            <a:pathLst>
              <a:path w="7053709" h="9729787">
                <a:moveTo>
                  <a:pt x="0" y="0"/>
                </a:moveTo>
                <a:lnTo>
                  <a:pt x="7053709" y="0"/>
                </a:lnTo>
                <a:lnTo>
                  <a:pt x="7053709" y="9729788"/>
                </a:lnTo>
                <a:lnTo>
                  <a:pt x="0" y="9729788"/>
                </a:lnTo>
                <a:lnTo>
                  <a:pt x="0" y="0"/>
                </a:lnTo>
                <a:close/>
              </a:path>
            </a:pathLst>
          </a:custGeom>
          <a:blipFill>
            <a:blip r:embed="rId5"/>
            <a:stretch>
              <a:fillRect/>
            </a:stretch>
          </a:blipFill>
        </p:spPr>
      </p:sp>
      <p:sp>
        <p:nvSpPr>
          <p:cNvPr id="12" name="TextBox 12"/>
          <p:cNvSpPr txBox="1"/>
          <p:nvPr/>
        </p:nvSpPr>
        <p:spPr>
          <a:xfrm>
            <a:off x="480720" y="2468831"/>
            <a:ext cx="6774897" cy="1253680"/>
          </a:xfrm>
          <a:prstGeom prst="rect">
            <a:avLst/>
          </a:prstGeom>
        </p:spPr>
        <p:txBody>
          <a:bodyPr lIns="0" tIns="0" rIns="0" bIns="0" rtlCol="0" anchor="t">
            <a:spAutoFit/>
          </a:bodyPr>
          <a:lstStyle/>
          <a:p>
            <a:pPr algn="ctr">
              <a:lnSpc>
                <a:spcPts val="9655"/>
              </a:lnSpc>
              <a:spcBef>
                <a:spcPct val="0"/>
              </a:spcBef>
            </a:pPr>
            <a:r>
              <a:rPr lang="en-US" sz="8045" b="1">
                <a:solidFill>
                  <a:srgbClr val="FFFFFF"/>
                </a:solidFill>
                <a:latin typeface="Almarai Bold"/>
                <a:ea typeface="Almarai Bold"/>
                <a:cs typeface="Almarai Bold"/>
                <a:sym typeface="Almarai Bold"/>
              </a:rPr>
              <a:t>WORKFLOW</a:t>
            </a:r>
          </a:p>
        </p:txBody>
      </p:sp>
      <p:grpSp>
        <p:nvGrpSpPr>
          <p:cNvPr id="13" name="Group 13"/>
          <p:cNvGrpSpPr/>
          <p:nvPr/>
        </p:nvGrpSpPr>
        <p:grpSpPr>
          <a:xfrm>
            <a:off x="730662" y="894409"/>
            <a:ext cx="1456246" cy="1224824"/>
            <a:chOff x="0" y="0"/>
            <a:chExt cx="1941661" cy="1633098"/>
          </a:xfrm>
        </p:grpSpPr>
        <p:grpSp>
          <p:nvGrpSpPr>
            <p:cNvPr id="14" name="Group 14"/>
            <p:cNvGrpSpPr/>
            <p:nvPr/>
          </p:nvGrpSpPr>
          <p:grpSpPr>
            <a:xfrm rot="5400000">
              <a:off x="154281" y="0"/>
              <a:ext cx="1633098" cy="163309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126211" r="-126211"/>
                </a:stretch>
              </a:blipFill>
            </p:spPr>
          </p:sp>
        </p:grpSp>
        <p:sp>
          <p:nvSpPr>
            <p:cNvPr id="16" name="TextBox 16"/>
            <p:cNvSpPr txBox="1"/>
            <p:nvPr/>
          </p:nvSpPr>
          <p:spPr>
            <a:xfrm>
              <a:off x="0" y="214926"/>
              <a:ext cx="1941661" cy="1093410"/>
            </a:xfrm>
            <a:prstGeom prst="rect">
              <a:avLst/>
            </a:prstGeom>
          </p:spPr>
          <p:txBody>
            <a:bodyPr lIns="0" tIns="0" rIns="0" bIns="0" rtlCol="0" anchor="t">
              <a:spAutoFit/>
            </a:bodyPr>
            <a:lstStyle/>
            <a:p>
              <a:pPr algn="ctr">
                <a:lnSpc>
                  <a:spcPts val="6817"/>
                </a:lnSpc>
              </a:pPr>
              <a:r>
                <a:rPr lang="en-US" sz="4940" b="1">
                  <a:solidFill>
                    <a:srgbClr val="FFFFFF"/>
                  </a:solidFill>
                  <a:latin typeface="Almarai Bold"/>
                  <a:ea typeface="Almarai Bold"/>
                  <a:cs typeface="Almarai Bold"/>
                  <a:sym typeface="Almarai Bold"/>
                </a:rPr>
                <a:t>08</a:t>
              </a:r>
            </a:p>
          </p:txBody>
        </p:sp>
      </p:grpSp>
      <p:grpSp>
        <p:nvGrpSpPr>
          <p:cNvPr id="17" name="Group 17"/>
          <p:cNvGrpSpPr/>
          <p:nvPr/>
        </p:nvGrpSpPr>
        <p:grpSpPr>
          <a:xfrm>
            <a:off x="-1029578" y="4336754"/>
            <a:ext cx="5754080" cy="8220114"/>
            <a:chOff x="0" y="0"/>
            <a:chExt cx="4445000" cy="6350000"/>
          </a:xfrm>
        </p:grpSpPr>
        <p:sp>
          <p:nvSpPr>
            <p:cNvPr id="18" name="Freeform 18"/>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4"/>
              <a:stretch>
                <a:fillRect l="-201730" r="-201730"/>
              </a:stretch>
            </a:blipFill>
          </p:spPr>
        </p:sp>
      </p:grpSp>
      <p:grpSp>
        <p:nvGrpSpPr>
          <p:cNvPr id="19" name="Group 19"/>
          <p:cNvGrpSpPr/>
          <p:nvPr/>
        </p:nvGrpSpPr>
        <p:grpSpPr>
          <a:xfrm rot="-10800000">
            <a:off x="2884775" y="5385271"/>
            <a:ext cx="5754080" cy="8220114"/>
            <a:chOff x="0" y="0"/>
            <a:chExt cx="4445000" cy="6350000"/>
          </a:xfrm>
        </p:grpSpPr>
        <p:sp>
          <p:nvSpPr>
            <p:cNvPr id="20" name="Freeform 20"/>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4"/>
              <a:stretch>
                <a:fillRect l="-201730" r="-201730"/>
              </a:stretch>
            </a:blipFill>
          </p:spPr>
        </p:sp>
      </p:grpSp>
      <p:sp>
        <p:nvSpPr>
          <p:cNvPr id="21" name="TextBox 21"/>
          <p:cNvSpPr txBox="1"/>
          <p:nvPr/>
        </p:nvSpPr>
        <p:spPr>
          <a:xfrm>
            <a:off x="1847462" y="3962386"/>
            <a:ext cx="3914353" cy="729685"/>
          </a:xfrm>
          <a:prstGeom prst="rect">
            <a:avLst/>
          </a:prstGeom>
        </p:spPr>
        <p:txBody>
          <a:bodyPr lIns="0" tIns="0" rIns="0" bIns="0" rtlCol="0" anchor="t">
            <a:spAutoFit/>
          </a:bodyPr>
          <a:lstStyle/>
          <a:p>
            <a:pPr algn="ctr">
              <a:lnSpc>
                <a:spcPts val="5558"/>
              </a:lnSpc>
              <a:spcBef>
                <a:spcPct val="0"/>
              </a:spcBef>
            </a:pPr>
            <a:r>
              <a:rPr lang="en-US" sz="4631" b="1">
                <a:solidFill>
                  <a:srgbClr val="17E3B2"/>
                </a:solidFill>
                <a:latin typeface="Almarai Bold"/>
                <a:ea typeface="Almarai Bold"/>
                <a:cs typeface="Almarai Bold"/>
                <a:sym typeface="Almarai Bold"/>
              </a:rPr>
              <a:t>EMPLOYEE</a:t>
            </a:r>
          </a:p>
        </p:txBody>
      </p:sp>
      <p:sp>
        <p:nvSpPr>
          <p:cNvPr id="22" name="Freeform 22"/>
          <p:cNvSpPr/>
          <p:nvPr/>
        </p:nvSpPr>
        <p:spPr>
          <a:xfrm>
            <a:off x="2708488" y="1435270"/>
            <a:ext cx="2192301" cy="795437"/>
          </a:xfrm>
          <a:custGeom>
            <a:avLst/>
            <a:gdLst/>
            <a:ahLst/>
            <a:cxnLst/>
            <a:rect l="l" t="t" r="r" b="b"/>
            <a:pathLst>
              <a:path w="2192301" h="795437">
                <a:moveTo>
                  <a:pt x="0" y="0"/>
                </a:moveTo>
                <a:lnTo>
                  <a:pt x="2192301" y="0"/>
                </a:lnTo>
                <a:lnTo>
                  <a:pt x="2192301" y="795436"/>
                </a:lnTo>
                <a:lnTo>
                  <a:pt x="0" y="795436"/>
                </a:lnTo>
                <a:lnTo>
                  <a:pt x="0" y="0"/>
                </a:lnTo>
                <a:close/>
              </a:path>
            </a:pathLst>
          </a:custGeom>
          <a:blipFill>
            <a:blip r:embed="rId6"/>
            <a:stretch>
              <a:fillRect/>
            </a:stretch>
          </a:blipFill>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6858102" y="8446811"/>
            <a:ext cx="795031" cy="1150702"/>
          </a:xfrm>
          <a:custGeom>
            <a:avLst/>
            <a:gdLst/>
            <a:ahLst/>
            <a:cxnLst/>
            <a:rect l="l" t="t" r="r" b="b"/>
            <a:pathLst>
              <a:path w="795031" h="1150702">
                <a:moveTo>
                  <a:pt x="0" y="0"/>
                </a:moveTo>
                <a:lnTo>
                  <a:pt x="795031" y="0"/>
                </a:lnTo>
                <a:lnTo>
                  <a:pt x="795031" y="1150702"/>
                </a:lnTo>
                <a:lnTo>
                  <a:pt x="0" y="11507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7259300" y="2066886"/>
            <a:ext cx="5754080" cy="8220114"/>
            <a:chOff x="0" y="0"/>
            <a:chExt cx="4445000" cy="6350000"/>
          </a:xfrm>
        </p:grpSpPr>
        <p:sp>
          <p:nvSpPr>
            <p:cNvPr id="4" name="Freeform 4"/>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4"/>
              <a:stretch>
                <a:fillRect l="-201730" r="-201730"/>
              </a:stretch>
            </a:blipFill>
          </p:spPr>
        </p:sp>
      </p:grpSp>
      <p:grpSp>
        <p:nvGrpSpPr>
          <p:cNvPr id="5" name="Group 5"/>
          <p:cNvGrpSpPr/>
          <p:nvPr/>
        </p:nvGrpSpPr>
        <p:grpSpPr>
          <a:xfrm rot="5400000">
            <a:off x="16417309" y="1645890"/>
            <a:ext cx="841991" cy="84199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126211" r="-126211"/>
              </a:stretch>
            </a:blipFill>
          </p:spPr>
        </p:sp>
      </p:grpSp>
      <p:grpSp>
        <p:nvGrpSpPr>
          <p:cNvPr id="7" name="Group 7"/>
          <p:cNvGrpSpPr/>
          <p:nvPr/>
        </p:nvGrpSpPr>
        <p:grpSpPr>
          <a:xfrm>
            <a:off x="14463544" y="7799071"/>
            <a:ext cx="2374761" cy="3392515"/>
            <a:chOff x="0" y="0"/>
            <a:chExt cx="4445000" cy="6350000"/>
          </a:xfrm>
        </p:grpSpPr>
        <p:sp>
          <p:nvSpPr>
            <p:cNvPr id="8" name="Freeform 8"/>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4"/>
              <a:stretch>
                <a:fillRect l="-201730" r="-201730"/>
              </a:stretch>
            </a:blipFill>
          </p:spPr>
        </p:sp>
      </p:grpSp>
      <p:sp>
        <p:nvSpPr>
          <p:cNvPr id="9" name="Freeform 9"/>
          <p:cNvSpPr/>
          <p:nvPr/>
        </p:nvSpPr>
        <p:spPr>
          <a:xfrm>
            <a:off x="9448824" y="338071"/>
            <a:ext cx="4204750" cy="9610857"/>
          </a:xfrm>
          <a:custGeom>
            <a:avLst/>
            <a:gdLst/>
            <a:ahLst/>
            <a:cxnLst/>
            <a:rect l="l" t="t" r="r" b="b"/>
            <a:pathLst>
              <a:path w="4204750" h="9610857">
                <a:moveTo>
                  <a:pt x="0" y="0"/>
                </a:moveTo>
                <a:lnTo>
                  <a:pt x="4204750" y="0"/>
                </a:lnTo>
                <a:lnTo>
                  <a:pt x="4204750" y="9610858"/>
                </a:lnTo>
                <a:lnTo>
                  <a:pt x="0" y="9610858"/>
                </a:lnTo>
                <a:lnTo>
                  <a:pt x="0" y="0"/>
                </a:lnTo>
                <a:close/>
              </a:path>
            </a:pathLst>
          </a:custGeom>
          <a:blipFill>
            <a:blip r:embed="rId5"/>
            <a:stretch>
              <a:fillRect/>
            </a:stretch>
          </a:blipFill>
        </p:spPr>
      </p:sp>
      <p:sp>
        <p:nvSpPr>
          <p:cNvPr id="10" name="TextBox 10"/>
          <p:cNvSpPr txBox="1"/>
          <p:nvPr/>
        </p:nvSpPr>
        <p:spPr>
          <a:xfrm>
            <a:off x="480720" y="2468831"/>
            <a:ext cx="6774897" cy="1253680"/>
          </a:xfrm>
          <a:prstGeom prst="rect">
            <a:avLst/>
          </a:prstGeom>
        </p:spPr>
        <p:txBody>
          <a:bodyPr lIns="0" tIns="0" rIns="0" bIns="0" rtlCol="0" anchor="t">
            <a:spAutoFit/>
          </a:bodyPr>
          <a:lstStyle/>
          <a:p>
            <a:pPr algn="ctr">
              <a:lnSpc>
                <a:spcPts val="9655"/>
              </a:lnSpc>
              <a:spcBef>
                <a:spcPct val="0"/>
              </a:spcBef>
            </a:pPr>
            <a:r>
              <a:rPr lang="en-US" sz="8045" b="1">
                <a:solidFill>
                  <a:srgbClr val="FFFFFF"/>
                </a:solidFill>
                <a:latin typeface="Almarai Bold"/>
                <a:ea typeface="Almarai Bold"/>
                <a:cs typeface="Almarai Bold"/>
                <a:sym typeface="Almarai Bold"/>
              </a:rPr>
              <a:t>WORKFLOW</a:t>
            </a:r>
          </a:p>
        </p:txBody>
      </p:sp>
      <p:grpSp>
        <p:nvGrpSpPr>
          <p:cNvPr id="11" name="Group 11"/>
          <p:cNvGrpSpPr/>
          <p:nvPr/>
        </p:nvGrpSpPr>
        <p:grpSpPr>
          <a:xfrm>
            <a:off x="730662" y="894409"/>
            <a:ext cx="1456246" cy="1224824"/>
            <a:chOff x="0" y="0"/>
            <a:chExt cx="1941661" cy="1633098"/>
          </a:xfrm>
        </p:grpSpPr>
        <p:grpSp>
          <p:nvGrpSpPr>
            <p:cNvPr id="12" name="Group 12"/>
            <p:cNvGrpSpPr/>
            <p:nvPr/>
          </p:nvGrpSpPr>
          <p:grpSpPr>
            <a:xfrm rot="5400000">
              <a:off x="154281" y="0"/>
              <a:ext cx="1633098" cy="163309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126211" r="-126211"/>
                </a:stretch>
              </a:blipFill>
            </p:spPr>
          </p:sp>
        </p:grpSp>
        <p:sp>
          <p:nvSpPr>
            <p:cNvPr id="14" name="TextBox 14"/>
            <p:cNvSpPr txBox="1"/>
            <p:nvPr/>
          </p:nvSpPr>
          <p:spPr>
            <a:xfrm>
              <a:off x="0" y="214926"/>
              <a:ext cx="1941661" cy="1093410"/>
            </a:xfrm>
            <a:prstGeom prst="rect">
              <a:avLst/>
            </a:prstGeom>
          </p:spPr>
          <p:txBody>
            <a:bodyPr lIns="0" tIns="0" rIns="0" bIns="0" rtlCol="0" anchor="t">
              <a:spAutoFit/>
            </a:bodyPr>
            <a:lstStyle/>
            <a:p>
              <a:pPr algn="ctr">
                <a:lnSpc>
                  <a:spcPts val="6817"/>
                </a:lnSpc>
              </a:pPr>
              <a:r>
                <a:rPr lang="en-US" sz="4940" b="1">
                  <a:solidFill>
                    <a:srgbClr val="FFFFFF"/>
                  </a:solidFill>
                  <a:latin typeface="Almarai Bold"/>
                  <a:ea typeface="Almarai Bold"/>
                  <a:cs typeface="Almarai Bold"/>
                  <a:sym typeface="Almarai Bold"/>
                </a:rPr>
                <a:t>08</a:t>
              </a:r>
            </a:p>
          </p:txBody>
        </p:sp>
      </p:grpSp>
      <p:grpSp>
        <p:nvGrpSpPr>
          <p:cNvPr id="15" name="Group 15"/>
          <p:cNvGrpSpPr/>
          <p:nvPr/>
        </p:nvGrpSpPr>
        <p:grpSpPr>
          <a:xfrm>
            <a:off x="-1029578" y="4336754"/>
            <a:ext cx="5754080" cy="8220114"/>
            <a:chOff x="0" y="0"/>
            <a:chExt cx="4445000" cy="6350000"/>
          </a:xfrm>
        </p:grpSpPr>
        <p:sp>
          <p:nvSpPr>
            <p:cNvPr id="16" name="Freeform 16"/>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4"/>
              <a:stretch>
                <a:fillRect l="-201730" r="-201730"/>
              </a:stretch>
            </a:blipFill>
          </p:spPr>
        </p:sp>
      </p:grpSp>
      <p:grpSp>
        <p:nvGrpSpPr>
          <p:cNvPr id="17" name="Group 17"/>
          <p:cNvGrpSpPr/>
          <p:nvPr/>
        </p:nvGrpSpPr>
        <p:grpSpPr>
          <a:xfrm rot="-10800000">
            <a:off x="2884775" y="5385271"/>
            <a:ext cx="5754080" cy="8220114"/>
            <a:chOff x="0" y="0"/>
            <a:chExt cx="4445000" cy="6350000"/>
          </a:xfrm>
        </p:grpSpPr>
        <p:sp>
          <p:nvSpPr>
            <p:cNvPr id="18" name="Freeform 18"/>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4"/>
              <a:stretch>
                <a:fillRect l="-201730" r="-201730"/>
              </a:stretch>
            </a:blipFill>
          </p:spPr>
        </p:sp>
      </p:grpSp>
      <p:sp>
        <p:nvSpPr>
          <p:cNvPr id="19" name="TextBox 19"/>
          <p:cNvSpPr txBox="1"/>
          <p:nvPr/>
        </p:nvSpPr>
        <p:spPr>
          <a:xfrm>
            <a:off x="1847462" y="3962386"/>
            <a:ext cx="3914353" cy="729685"/>
          </a:xfrm>
          <a:prstGeom prst="rect">
            <a:avLst/>
          </a:prstGeom>
        </p:spPr>
        <p:txBody>
          <a:bodyPr lIns="0" tIns="0" rIns="0" bIns="0" rtlCol="0" anchor="t">
            <a:spAutoFit/>
          </a:bodyPr>
          <a:lstStyle/>
          <a:p>
            <a:pPr algn="ctr">
              <a:lnSpc>
                <a:spcPts val="5558"/>
              </a:lnSpc>
              <a:spcBef>
                <a:spcPct val="0"/>
              </a:spcBef>
            </a:pPr>
            <a:r>
              <a:rPr lang="en-US" sz="4631" b="1">
                <a:solidFill>
                  <a:srgbClr val="17E3B2"/>
                </a:solidFill>
                <a:latin typeface="Almarai Bold"/>
                <a:ea typeface="Almarai Bold"/>
                <a:cs typeface="Almarai Bold"/>
                <a:sym typeface="Almarai Bold"/>
              </a:rPr>
              <a:t>CUSTOMER</a:t>
            </a:r>
          </a:p>
        </p:txBody>
      </p:sp>
      <p:sp>
        <p:nvSpPr>
          <p:cNvPr id="20" name="Freeform 20"/>
          <p:cNvSpPr/>
          <p:nvPr/>
        </p:nvSpPr>
        <p:spPr>
          <a:xfrm>
            <a:off x="2708488" y="1435270"/>
            <a:ext cx="2192301" cy="795437"/>
          </a:xfrm>
          <a:custGeom>
            <a:avLst/>
            <a:gdLst/>
            <a:ahLst/>
            <a:cxnLst/>
            <a:rect l="l" t="t" r="r" b="b"/>
            <a:pathLst>
              <a:path w="2192301" h="795437">
                <a:moveTo>
                  <a:pt x="0" y="0"/>
                </a:moveTo>
                <a:lnTo>
                  <a:pt x="2192301" y="0"/>
                </a:lnTo>
                <a:lnTo>
                  <a:pt x="2192301" y="795436"/>
                </a:lnTo>
                <a:lnTo>
                  <a:pt x="0" y="795436"/>
                </a:lnTo>
                <a:lnTo>
                  <a:pt x="0" y="0"/>
                </a:lnTo>
                <a:close/>
              </a:path>
            </a:pathLst>
          </a:custGeom>
          <a:blipFill>
            <a:blip r:embed="rId6"/>
            <a:stretch>
              <a:fillRect/>
            </a:stretch>
          </a:blipFill>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6005391" y="-56898"/>
            <a:ext cx="12010783" cy="10400796"/>
            <a:chOff x="0" y="0"/>
            <a:chExt cx="4282440" cy="3708400"/>
          </a:xfrm>
        </p:grpSpPr>
        <p:sp>
          <p:nvSpPr>
            <p:cNvPr id="3"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02591" r="-102591"/>
              </a:stretch>
            </a:blipFill>
          </p:spPr>
        </p:sp>
      </p:grpSp>
      <p:grpSp>
        <p:nvGrpSpPr>
          <p:cNvPr id="4" name="Group 4"/>
          <p:cNvGrpSpPr/>
          <p:nvPr/>
        </p:nvGrpSpPr>
        <p:grpSpPr>
          <a:xfrm>
            <a:off x="-4976691" y="-56898"/>
            <a:ext cx="12010783" cy="10400796"/>
            <a:chOff x="0" y="0"/>
            <a:chExt cx="4282440" cy="3708400"/>
          </a:xfrm>
        </p:grpSpPr>
        <p:sp>
          <p:nvSpPr>
            <p:cNvPr id="5" name="Freeform 5"/>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02591" r="-102591"/>
              </a:stretch>
            </a:blipFill>
          </p:spPr>
        </p:sp>
      </p:grpSp>
      <p:grpSp>
        <p:nvGrpSpPr>
          <p:cNvPr id="6" name="Group 6"/>
          <p:cNvGrpSpPr/>
          <p:nvPr/>
        </p:nvGrpSpPr>
        <p:grpSpPr>
          <a:xfrm>
            <a:off x="17259300" y="2066886"/>
            <a:ext cx="5754080" cy="8220114"/>
            <a:chOff x="0" y="0"/>
            <a:chExt cx="4445000" cy="6350000"/>
          </a:xfrm>
        </p:grpSpPr>
        <p:sp>
          <p:nvSpPr>
            <p:cNvPr id="7" name="Freeform 7"/>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8" name="Group 8"/>
          <p:cNvGrpSpPr/>
          <p:nvPr/>
        </p:nvGrpSpPr>
        <p:grpSpPr>
          <a:xfrm rot="-10800000">
            <a:off x="-4533696" y="169116"/>
            <a:ext cx="5754080" cy="8220114"/>
            <a:chOff x="0" y="0"/>
            <a:chExt cx="4445000" cy="6350000"/>
          </a:xfrm>
        </p:grpSpPr>
        <p:sp>
          <p:nvSpPr>
            <p:cNvPr id="9" name="Freeform 9"/>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sp>
        <p:nvSpPr>
          <p:cNvPr id="10" name="Freeform 10"/>
          <p:cNvSpPr/>
          <p:nvPr/>
        </p:nvSpPr>
        <p:spPr>
          <a:xfrm>
            <a:off x="10387106" y="485901"/>
            <a:ext cx="7518358" cy="9315198"/>
          </a:xfrm>
          <a:custGeom>
            <a:avLst/>
            <a:gdLst/>
            <a:ahLst/>
            <a:cxnLst/>
            <a:rect l="l" t="t" r="r" b="b"/>
            <a:pathLst>
              <a:path w="7518358" h="9315198">
                <a:moveTo>
                  <a:pt x="0" y="0"/>
                </a:moveTo>
                <a:lnTo>
                  <a:pt x="7518358" y="0"/>
                </a:lnTo>
                <a:lnTo>
                  <a:pt x="7518358" y="9315198"/>
                </a:lnTo>
                <a:lnTo>
                  <a:pt x="0" y="9315198"/>
                </a:lnTo>
                <a:lnTo>
                  <a:pt x="0" y="0"/>
                </a:lnTo>
                <a:close/>
              </a:path>
            </a:pathLst>
          </a:custGeom>
          <a:blipFill>
            <a:blip r:embed="rId3"/>
            <a:stretch>
              <a:fillRect/>
            </a:stretch>
          </a:blipFill>
        </p:spPr>
      </p:sp>
      <p:grpSp>
        <p:nvGrpSpPr>
          <p:cNvPr id="11" name="Group 11"/>
          <p:cNvGrpSpPr/>
          <p:nvPr/>
        </p:nvGrpSpPr>
        <p:grpSpPr>
          <a:xfrm>
            <a:off x="1369594" y="5356640"/>
            <a:ext cx="2446183" cy="2446183"/>
            <a:chOff x="0" y="0"/>
            <a:chExt cx="3261577" cy="3261577"/>
          </a:xfrm>
        </p:grpSpPr>
        <p:grpSp>
          <p:nvGrpSpPr>
            <p:cNvPr id="12" name="Group 12"/>
            <p:cNvGrpSpPr/>
            <p:nvPr/>
          </p:nvGrpSpPr>
          <p:grpSpPr>
            <a:xfrm>
              <a:off x="0" y="0"/>
              <a:ext cx="3261577" cy="326157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a:ln w="200025" cap="sq">
                <a:solidFill>
                  <a:srgbClr val="051D40"/>
                </a:solidFill>
                <a:prstDash val="solid"/>
                <a:miter/>
              </a:ln>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05"/>
                  </a:lnSpc>
                </a:pPr>
                <a:endParaRPr/>
              </a:p>
            </p:txBody>
          </p:sp>
        </p:grpSp>
        <p:sp>
          <p:nvSpPr>
            <p:cNvPr id="15" name="Freeform 15"/>
            <p:cNvSpPr/>
            <p:nvPr/>
          </p:nvSpPr>
          <p:spPr>
            <a:xfrm>
              <a:off x="584233" y="835406"/>
              <a:ext cx="2093111" cy="1590764"/>
            </a:xfrm>
            <a:custGeom>
              <a:avLst/>
              <a:gdLst/>
              <a:ahLst/>
              <a:cxnLst/>
              <a:rect l="l" t="t" r="r" b="b"/>
              <a:pathLst>
                <a:path w="2093111" h="1590764">
                  <a:moveTo>
                    <a:pt x="0" y="0"/>
                  </a:moveTo>
                  <a:lnTo>
                    <a:pt x="2093111" y="0"/>
                  </a:lnTo>
                  <a:lnTo>
                    <a:pt x="2093111" y="1590765"/>
                  </a:lnTo>
                  <a:lnTo>
                    <a:pt x="0" y="15907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16" name="Group 16"/>
          <p:cNvGrpSpPr/>
          <p:nvPr/>
        </p:nvGrpSpPr>
        <p:grpSpPr>
          <a:xfrm>
            <a:off x="5315679" y="4279173"/>
            <a:ext cx="4168996" cy="4601116"/>
            <a:chOff x="0" y="0"/>
            <a:chExt cx="5558662" cy="6134821"/>
          </a:xfrm>
        </p:grpSpPr>
        <p:grpSp>
          <p:nvGrpSpPr>
            <p:cNvPr id="17" name="Group 17"/>
            <p:cNvGrpSpPr/>
            <p:nvPr/>
          </p:nvGrpSpPr>
          <p:grpSpPr>
            <a:xfrm rot="5400000">
              <a:off x="-76887" y="1507414"/>
              <a:ext cx="691538" cy="537763"/>
              <a:chOff x="0" y="0"/>
              <a:chExt cx="812800" cy="632061"/>
            </a:xfrm>
          </p:grpSpPr>
          <p:sp>
            <p:nvSpPr>
              <p:cNvPr id="18" name="Freeform 18"/>
              <p:cNvSpPr/>
              <p:nvPr/>
            </p:nvSpPr>
            <p:spPr>
              <a:xfrm>
                <a:off x="0" y="0"/>
                <a:ext cx="812800" cy="632061"/>
              </a:xfrm>
              <a:custGeom>
                <a:avLst/>
                <a:gdLst/>
                <a:ahLst/>
                <a:cxnLst/>
                <a:rect l="l" t="t" r="r" b="b"/>
                <a:pathLst>
                  <a:path w="812800" h="632061">
                    <a:moveTo>
                      <a:pt x="406400" y="0"/>
                    </a:moveTo>
                    <a:lnTo>
                      <a:pt x="812800" y="632061"/>
                    </a:lnTo>
                    <a:lnTo>
                      <a:pt x="0" y="632061"/>
                    </a:lnTo>
                    <a:lnTo>
                      <a:pt x="406400" y="0"/>
                    </a:lnTo>
                    <a:close/>
                  </a:path>
                </a:pathLst>
              </a:custGeom>
              <a:solidFill>
                <a:srgbClr val="FFFFFF"/>
              </a:solidFill>
            </p:spPr>
          </p:sp>
          <p:sp>
            <p:nvSpPr>
              <p:cNvPr id="19" name="TextBox 19"/>
              <p:cNvSpPr txBox="1"/>
              <p:nvPr/>
            </p:nvSpPr>
            <p:spPr>
              <a:xfrm>
                <a:off x="127000" y="245832"/>
                <a:ext cx="558800" cy="341082"/>
              </a:xfrm>
              <a:prstGeom prst="rect">
                <a:avLst/>
              </a:prstGeom>
            </p:spPr>
            <p:txBody>
              <a:bodyPr lIns="50800" tIns="50800" rIns="50800" bIns="50800" rtlCol="0" anchor="ctr"/>
              <a:lstStyle/>
              <a:p>
                <a:pPr algn="ctr">
                  <a:lnSpc>
                    <a:spcPts val="2605"/>
                  </a:lnSpc>
                </a:pPr>
                <a:endParaRPr/>
              </a:p>
            </p:txBody>
          </p:sp>
        </p:grpSp>
        <p:sp>
          <p:nvSpPr>
            <p:cNvPr id="20" name="TextBox 20"/>
            <p:cNvSpPr txBox="1"/>
            <p:nvPr/>
          </p:nvSpPr>
          <p:spPr>
            <a:xfrm>
              <a:off x="956600" y="1363852"/>
              <a:ext cx="3323740" cy="715153"/>
            </a:xfrm>
            <a:prstGeom prst="rect">
              <a:avLst/>
            </a:prstGeom>
          </p:spPr>
          <p:txBody>
            <a:bodyPr lIns="0" tIns="0" rIns="0" bIns="0" rtlCol="0" anchor="t">
              <a:spAutoFit/>
            </a:bodyPr>
            <a:lstStyle/>
            <a:p>
              <a:pPr marL="0" lvl="0" indent="0" algn="l">
                <a:lnSpc>
                  <a:spcPts val="4373"/>
                </a:lnSpc>
                <a:spcBef>
                  <a:spcPct val="0"/>
                </a:spcBef>
              </a:pPr>
              <a:r>
                <a:rPr lang="en-US" sz="3168" b="1">
                  <a:solidFill>
                    <a:srgbClr val="17E3B2"/>
                  </a:solidFill>
                  <a:latin typeface="Almarai Bold"/>
                  <a:ea typeface="Almarai Bold"/>
                  <a:cs typeface="Almarai Bold"/>
                  <a:sym typeface="Almarai Bold"/>
                </a:rPr>
                <a:t>USERS</a:t>
              </a:r>
            </a:p>
          </p:txBody>
        </p:sp>
        <p:grpSp>
          <p:nvGrpSpPr>
            <p:cNvPr id="21" name="Group 21"/>
            <p:cNvGrpSpPr/>
            <p:nvPr/>
          </p:nvGrpSpPr>
          <p:grpSpPr>
            <a:xfrm rot="5400000">
              <a:off x="-76887" y="89097"/>
              <a:ext cx="691538" cy="537763"/>
              <a:chOff x="0" y="0"/>
              <a:chExt cx="812800" cy="632061"/>
            </a:xfrm>
          </p:grpSpPr>
          <p:sp>
            <p:nvSpPr>
              <p:cNvPr id="22" name="Freeform 22"/>
              <p:cNvSpPr/>
              <p:nvPr/>
            </p:nvSpPr>
            <p:spPr>
              <a:xfrm>
                <a:off x="0" y="0"/>
                <a:ext cx="812800" cy="632061"/>
              </a:xfrm>
              <a:custGeom>
                <a:avLst/>
                <a:gdLst/>
                <a:ahLst/>
                <a:cxnLst/>
                <a:rect l="l" t="t" r="r" b="b"/>
                <a:pathLst>
                  <a:path w="812800" h="632061">
                    <a:moveTo>
                      <a:pt x="406400" y="0"/>
                    </a:moveTo>
                    <a:lnTo>
                      <a:pt x="812800" y="632061"/>
                    </a:lnTo>
                    <a:lnTo>
                      <a:pt x="0" y="632061"/>
                    </a:lnTo>
                    <a:lnTo>
                      <a:pt x="406400" y="0"/>
                    </a:lnTo>
                    <a:close/>
                  </a:path>
                </a:pathLst>
              </a:custGeom>
              <a:solidFill>
                <a:srgbClr val="FFFFFF"/>
              </a:solidFill>
            </p:spPr>
          </p:sp>
          <p:sp>
            <p:nvSpPr>
              <p:cNvPr id="23" name="TextBox 23"/>
              <p:cNvSpPr txBox="1"/>
              <p:nvPr/>
            </p:nvSpPr>
            <p:spPr>
              <a:xfrm>
                <a:off x="127000" y="245832"/>
                <a:ext cx="558800" cy="341082"/>
              </a:xfrm>
              <a:prstGeom prst="rect">
                <a:avLst/>
              </a:prstGeom>
            </p:spPr>
            <p:txBody>
              <a:bodyPr lIns="50800" tIns="50800" rIns="50800" bIns="50800" rtlCol="0" anchor="ctr"/>
              <a:lstStyle/>
              <a:p>
                <a:pPr algn="ctr">
                  <a:lnSpc>
                    <a:spcPts val="2605"/>
                  </a:lnSpc>
                </a:pPr>
                <a:endParaRPr/>
              </a:p>
            </p:txBody>
          </p:sp>
        </p:grpSp>
        <p:sp>
          <p:nvSpPr>
            <p:cNvPr id="24" name="TextBox 24"/>
            <p:cNvSpPr txBox="1"/>
            <p:nvPr/>
          </p:nvSpPr>
          <p:spPr>
            <a:xfrm>
              <a:off x="956600" y="-66675"/>
              <a:ext cx="3323740" cy="715153"/>
            </a:xfrm>
            <a:prstGeom prst="rect">
              <a:avLst/>
            </a:prstGeom>
          </p:spPr>
          <p:txBody>
            <a:bodyPr lIns="0" tIns="0" rIns="0" bIns="0" rtlCol="0" anchor="t">
              <a:spAutoFit/>
            </a:bodyPr>
            <a:lstStyle/>
            <a:p>
              <a:pPr marL="0" lvl="0" indent="0" algn="l">
                <a:lnSpc>
                  <a:spcPts val="4373"/>
                </a:lnSpc>
                <a:spcBef>
                  <a:spcPct val="0"/>
                </a:spcBef>
              </a:pPr>
              <a:r>
                <a:rPr lang="en-US" sz="3168" b="1">
                  <a:solidFill>
                    <a:srgbClr val="17E3B2"/>
                  </a:solidFill>
                  <a:latin typeface="Almarai Bold"/>
                  <a:ea typeface="Almarai Bold"/>
                  <a:cs typeface="Almarai Bold"/>
                  <a:sym typeface="Almarai Bold"/>
                </a:rPr>
                <a:t>PAYMENTS</a:t>
              </a:r>
            </a:p>
          </p:txBody>
        </p:sp>
        <p:grpSp>
          <p:nvGrpSpPr>
            <p:cNvPr id="25" name="Group 25"/>
            <p:cNvGrpSpPr/>
            <p:nvPr/>
          </p:nvGrpSpPr>
          <p:grpSpPr>
            <a:xfrm rot="5400000">
              <a:off x="-74674" y="2780284"/>
              <a:ext cx="691538" cy="537763"/>
              <a:chOff x="0" y="0"/>
              <a:chExt cx="812800" cy="632061"/>
            </a:xfrm>
          </p:grpSpPr>
          <p:sp>
            <p:nvSpPr>
              <p:cNvPr id="26" name="Freeform 26"/>
              <p:cNvSpPr/>
              <p:nvPr/>
            </p:nvSpPr>
            <p:spPr>
              <a:xfrm>
                <a:off x="0" y="0"/>
                <a:ext cx="812800" cy="632061"/>
              </a:xfrm>
              <a:custGeom>
                <a:avLst/>
                <a:gdLst/>
                <a:ahLst/>
                <a:cxnLst/>
                <a:rect l="l" t="t" r="r" b="b"/>
                <a:pathLst>
                  <a:path w="812800" h="632061">
                    <a:moveTo>
                      <a:pt x="406400" y="0"/>
                    </a:moveTo>
                    <a:lnTo>
                      <a:pt x="812800" y="632061"/>
                    </a:lnTo>
                    <a:lnTo>
                      <a:pt x="0" y="632061"/>
                    </a:lnTo>
                    <a:lnTo>
                      <a:pt x="406400" y="0"/>
                    </a:lnTo>
                    <a:close/>
                  </a:path>
                </a:pathLst>
              </a:custGeom>
              <a:solidFill>
                <a:srgbClr val="FFFFFF"/>
              </a:solidFill>
            </p:spPr>
          </p:sp>
          <p:sp>
            <p:nvSpPr>
              <p:cNvPr id="27" name="TextBox 27"/>
              <p:cNvSpPr txBox="1"/>
              <p:nvPr/>
            </p:nvSpPr>
            <p:spPr>
              <a:xfrm>
                <a:off x="127000" y="245832"/>
                <a:ext cx="558800" cy="341082"/>
              </a:xfrm>
              <a:prstGeom prst="rect">
                <a:avLst/>
              </a:prstGeom>
            </p:spPr>
            <p:txBody>
              <a:bodyPr lIns="50800" tIns="50800" rIns="50800" bIns="50800" rtlCol="0" anchor="ctr"/>
              <a:lstStyle/>
              <a:p>
                <a:pPr algn="ctr">
                  <a:lnSpc>
                    <a:spcPts val="2605"/>
                  </a:lnSpc>
                </a:pPr>
                <a:endParaRPr/>
              </a:p>
            </p:txBody>
          </p:sp>
        </p:grpSp>
        <p:sp>
          <p:nvSpPr>
            <p:cNvPr id="28" name="TextBox 28"/>
            <p:cNvSpPr txBox="1"/>
            <p:nvPr/>
          </p:nvSpPr>
          <p:spPr>
            <a:xfrm>
              <a:off x="956600" y="2624512"/>
              <a:ext cx="3323740" cy="715153"/>
            </a:xfrm>
            <a:prstGeom prst="rect">
              <a:avLst/>
            </a:prstGeom>
          </p:spPr>
          <p:txBody>
            <a:bodyPr lIns="0" tIns="0" rIns="0" bIns="0" rtlCol="0" anchor="t">
              <a:spAutoFit/>
            </a:bodyPr>
            <a:lstStyle/>
            <a:p>
              <a:pPr marL="0" lvl="0" indent="0" algn="l">
                <a:lnSpc>
                  <a:spcPts val="4373"/>
                </a:lnSpc>
                <a:spcBef>
                  <a:spcPct val="0"/>
                </a:spcBef>
              </a:pPr>
              <a:r>
                <a:rPr lang="en-US" sz="3168" b="1">
                  <a:solidFill>
                    <a:srgbClr val="17E3B2"/>
                  </a:solidFill>
                  <a:latin typeface="Almarai Bold"/>
                  <a:ea typeface="Almarai Bold"/>
                  <a:cs typeface="Almarai Bold"/>
                  <a:sym typeface="Almarai Bold"/>
                </a:rPr>
                <a:t>ROLES</a:t>
              </a:r>
            </a:p>
          </p:txBody>
        </p:sp>
        <p:grpSp>
          <p:nvGrpSpPr>
            <p:cNvPr id="29" name="Group 29"/>
            <p:cNvGrpSpPr/>
            <p:nvPr/>
          </p:nvGrpSpPr>
          <p:grpSpPr>
            <a:xfrm rot="5400000">
              <a:off x="-76887" y="4055531"/>
              <a:ext cx="691538" cy="537763"/>
              <a:chOff x="0" y="0"/>
              <a:chExt cx="812800" cy="632061"/>
            </a:xfrm>
          </p:grpSpPr>
          <p:sp>
            <p:nvSpPr>
              <p:cNvPr id="30" name="Freeform 30"/>
              <p:cNvSpPr/>
              <p:nvPr/>
            </p:nvSpPr>
            <p:spPr>
              <a:xfrm>
                <a:off x="0" y="0"/>
                <a:ext cx="812800" cy="632061"/>
              </a:xfrm>
              <a:custGeom>
                <a:avLst/>
                <a:gdLst/>
                <a:ahLst/>
                <a:cxnLst/>
                <a:rect l="l" t="t" r="r" b="b"/>
                <a:pathLst>
                  <a:path w="812800" h="632061">
                    <a:moveTo>
                      <a:pt x="406400" y="0"/>
                    </a:moveTo>
                    <a:lnTo>
                      <a:pt x="812800" y="632061"/>
                    </a:lnTo>
                    <a:lnTo>
                      <a:pt x="0" y="632061"/>
                    </a:lnTo>
                    <a:lnTo>
                      <a:pt x="406400" y="0"/>
                    </a:lnTo>
                    <a:close/>
                  </a:path>
                </a:pathLst>
              </a:custGeom>
              <a:solidFill>
                <a:srgbClr val="FFFFFF"/>
              </a:solidFill>
            </p:spPr>
          </p:sp>
          <p:sp>
            <p:nvSpPr>
              <p:cNvPr id="31" name="TextBox 31"/>
              <p:cNvSpPr txBox="1"/>
              <p:nvPr/>
            </p:nvSpPr>
            <p:spPr>
              <a:xfrm>
                <a:off x="127000" y="245832"/>
                <a:ext cx="558800" cy="341082"/>
              </a:xfrm>
              <a:prstGeom prst="rect">
                <a:avLst/>
              </a:prstGeom>
            </p:spPr>
            <p:txBody>
              <a:bodyPr lIns="50800" tIns="50800" rIns="50800" bIns="50800" rtlCol="0" anchor="ctr"/>
              <a:lstStyle/>
              <a:p>
                <a:pPr algn="ctr">
                  <a:lnSpc>
                    <a:spcPts val="2605"/>
                  </a:lnSpc>
                </a:pPr>
                <a:endParaRPr/>
              </a:p>
            </p:txBody>
          </p:sp>
        </p:grpSp>
        <p:sp>
          <p:nvSpPr>
            <p:cNvPr id="32" name="TextBox 32"/>
            <p:cNvSpPr txBox="1"/>
            <p:nvPr/>
          </p:nvSpPr>
          <p:spPr>
            <a:xfrm>
              <a:off x="956600" y="3899759"/>
              <a:ext cx="3323740" cy="715153"/>
            </a:xfrm>
            <a:prstGeom prst="rect">
              <a:avLst/>
            </a:prstGeom>
          </p:spPr>
          <p:txBody>
            <a:bodyPr lIns="0" tIns="0" rIns="0" bIns="0" rtlCol="0" anchor="t">
              <a:spAutoFit/>
            </a:bodyPr>
            <a:lstStyle/>
            <a:p>
              <a:pPr marL="0" lvl="0" indent="0" algn="l">
                <a:lnSpc>
                  <a:spcPts val="4373"/>
                </a:lnSpc>
                <a:spcBef>
                  <a:spcPct val="0"/>
                </a:spcBef>
              </a:pPr>
              <a:r>
                <a:rPr lang="en-US" sz="3168" b="1">
                  <a:solidFill>
                    <a:srgbClr val="17E3B2"/>
                  </a:solidFill>
                  <a:latin typeface="Almarai Bold"/>
                  <a:ea typeface="Almarai Bold"/>
                  <a:cs typeface="Almarai Bold"/>
                  <a:sym typeface="Almarai Bold"/>
                </a:rPr>
                <a:t>CAMERAS</a:t>
              </a:r>
            </a:p>
          </p:txBody>
        </p:sp>
        <p:grpSp>
          <p:nvGrpSpPr>
            <p:cNvPr id="33" name="Group 33"/>
            <p:cNvGrpSpPr/>
            <p:nvPr/>
          </p:nvGrpSpPr>
          <p:grpSpPr>
            <a:xfrm rot="5400000">
              <a:off x="-76887" y="5520170"/>
              <a:ext cx="691538" cy="537763"/>
              <a:chOff x="0" y="0"/>
              <a:chExt cx="812800" cy="632061"/>
            </a:xfrm>
          </p:grpSpPr>
          <p:sp>
            <p:nvSpPr>
              <p:cNvPr id="34" name="Freeform 34"/>
              <p:cNvSpPr/>
              <p:nvPr/>
            </p:nvSpPr>
            <p:spPr>
              <a:xfrm>
                <a:off x="0" y="0"/>
                <a:ext cx="812800" cy="632061"/>
              </a:xfrm>
              <a:custGeom>
                <a:avLst/>
                <a:gdLst/>
                <a:ahLst/>
                <a:cxnLst/>
                <a:rect l="l" t="t" r="r" b="b"/>
                <a:pathLst>
                  <a:path w="812800" h="632061">
                    <a:moveTo>
                      <a:pt x="406400" y="0"/>
                    </a:moveTo>
                    <a:lnTo>
                      <a:pt x="812800" y="632061"/>
                    </a:lnTo>
                    <a:lnTo>
                      <a:pt x="0" y="632061"/>
                    </a:lnTo>
                    <a:lnTo>
                      <a:pt x="406400" y="0"/>
                    </a:lnTo>
                    <a:close/>
                  </a:path>
                </a:pathLst>
              </a:custGeom>
              <a:solidFill>
                <a:srgbClr val="FFFFFF"/>
              </a:solidFill>
            </p:spPr>
          </p:sp>
          <p:sp>
            <p:nvSpPr>
              <p:cNvPr id="35" name="TextBox 35"/>
              <p:cNvSpPr txBox="1"/>
              <p:nvPr/>
            </p:nvSpPr>
            <p:spPr>
              <a:xfrm>
                <a:off x="127000" y="245832"/>
                <a:ext cx="558800" cy="341082"/>
              </a:xfrm>
              <a:prstGeom prst="rect">
                <a:avLst/>
              </a:prstGeom>
            </p:spPr>
            <p:txBody>
              <a:bodyPr lIns="50800" tIns="50800" rIns="50800" bIns="50800" rtlCol="0" anchor="ctr"/>
              <a:lstStyle/>
              <a:p>
                <a:pPr algn="ctr">
                  <a:lnSpc>
                    <a:spcPts val="2605"/>
                  </a:lnSpc>
                </a:pPr>
                <a:endParaRPr/>
              </a:p>
            </p:txBody>
          </p:sp>
        </p:grpSp>
        <p:sp>
          <p:nvSpPr>
            <p:cNvPr id="36" name="TextBox 36"/>
            <p:cNvSpPr txBox="1"/>
            <p:nvPr/>
          </p:nvSpPr>
          <p:spPr>
            <a:xfrm>
              <a:off x="956600" y="5327406"/>
              <a:ext cx="4602062" cy="715153"/>
            </a:xfrm>
            <a:prstGeom prst="rect">
              <a:avLst/>
            </a:prstGeom>
          </p:spPr>
          <p:txBody>
            <a:bodyPr lIns="0" tIns="0" rIns="0" bIns="0" rtlCol="0" anchor="t">
              <a:spAutoFit/>
            </a:bodyPr>
            <a:lstStyle/>
            <a:p>
              <a:pPr marL="0" lvl="0" indent="0" algn="l">
                <a:lnSpc>
                  <a:spcPts val="4373"/>
                </a:lnSpc>
                <a:spcBef>
                  <a:spcPct val="0"/>
                </a:spcBef>
              </a:pPr>
              <a:r>
                <a:rPr lang="en-US" sz="3168" b="1">
                  <a:solidFill>
                    <a:srgbClr val="17E3B2"/>
                  </a:solidFill>
                  <a:latin typeface="Almarai Bold"/>
                  <a:ea typeface="Almarai Bold"/>
                  <a:cs typeface="Almarai Bold"/>
                  <a:sym typeface="Almarai Bold"/>
                </a:rPr>
                <a:t>ACTIVITY_LOGS</a:t>
              </a:r>
            </a:p>
          </p:txBody>
        </p:sp>
      </p:grpSp>
      <p:sp>
        <p:nvSpPr>
          <p:cNvPr id="37" name="TextBox 37"/>
          <p:cNvSpPr txBox="1"/>
          <p:nvPr/>
        </p:nvSpPr>
        <p:spPr>
          <a:xfrm>
            <a:off x="2327190" y="1019175"/>
            <a:ext cx="5441477" cy="2346074"/>
          </a:xfrm>
          <a:prstGeom prst="rect">
            <a:avLst/>
          </a:prstGeom>
        </p:spPr>
        <p:txBody>
          <a:bodyPr lIns="0" tIns="0" rIns="0" bIns="0" rtlCol="0" anchor="t">
            <a:spAutoFit/>
          </a:bodyPr>
          <a:lstStyle/>
          <a:p>
            <a:pPr algn="ctr">
              <a:lnSpc>
                <a:spcPts val="9136"/>
              </a:lnSpc>
              <a:spcBef>
                <a:spcPct val="0"/>
              </a:spcBef>
            </a:pPr>
            <a:r>
              <a:rPr lang="en-US" sz="7613" b="1">
                <a:solidFill>
                  <a:srgbClr val="FFFFFF"/>
                </a:solidFill>
                <a:latin typeface="Almarai Bold"/>
                <a:ea typeface="Almarai Bold"/>
                <a:cs typeface="Almarai Bold"/>
                <a:sym typeface="Almarai Bold"/>
              </a:rPr>
              <a:t>DATABASE </a:t>
            </a:r>
          </a:p>
          <a:p>
            <a:pPr algn="l">
              <a:lnSpc>
                <a:spcPts val="9136"/>
              </a:lnSpc>
              <a:spcBef>
                <a:spcPct val="0"/>
              </a:spcBef>
            </a:pPr>
            <a:r>
              <a:rPr lang="en-US" sz="7613" b="1">
                <a:solidFill>
                  <a:srgbClr val="FFFFFF"/>
                </a:solidFill>
                <a:latin typeface="Almarai Bold"/>
                <a:ea typeface="Almarai Bold"/>
                <a:cs typeface="Almarai Bold"/>
                <a:sym typeface="Almarai Bold"/>
              </a:rPr>
              <a:t>DESIGN</a:t>
            </a:r>
          </a:p>
        </p:txBody>
      </p:sp>
      <p:grpSp>
        <p:nvGrpSpPr>
          <p:cNvPr id="38" name="Group 38"/>
          <p:cNvGrpSpPr/>
          <p:nvPr/>
        </p:nvGrpSpPr>
        <p:grpSpPr>
          <a:xfrm>
            <a:off x="641471" y="1403996"/>
            <a:ext cx="1456246" cy="1224824"/>
            <a:chOff x="0" y="0"/>
            <a:chExt cx="1941661" cy="1633098"/>
          </a:xfrm>
        </p:grpSpPr>
        <p:grpSp>
          <p:nvGrpSpPr>
            <p:cNvPr id="39" name="Group 39"/>
            <p:cNvGrpSpPr/>
            <p:nvPr/>
          </p:nvGrpSpPr>
          <p:grpSpPr>
            <a:xfrm rot="5400000">
              <a:off x="154281" y="0"/>
              <a:ext cx="1633098" cy="1633098"/>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sp>
          <p:nvSpPr>
            <p:cNvPr id="41" name="TextBox 41"/>
            <p:cNvSpPr txBox="1"/>
            <p:nvPr/>
          </p:nvSpPr>
          <p:spPr>
            <a:xfrm>
              <a:off x="0" y="214926"/>
              <a:ext cx="1941661" cy="1093410"/>
            </a:xfrm>
            <a:prstGeom prst="rect">
              <a:avLst/>
            </a:prstGeom>
          </p:spPr>
          <p:txBody>
            <a:bodyPr lIns="0" tIns="0" rIns="0" bIns="0" rtlCol="0" anchor="t">
              <a:spAutoFit/>
            </a:bodyPr>
            <a:lstStyle/>
            <a:p>
              <a:pPr algn="ctr">
                <a:lnSpc>
                  <a:spcPts val="6817"/>
                </a:lnSpc>
              </a:pPr>
              <a:r>
                <a:rPr lang="en-US" sz="4940" b="1">
                  <a:solidFill>
                    <a:srgbClr val="FFFFFF"/>
                  </a:solidFill>
                  <a:latin typeface="Almarai Bold"/>
                  <a:ea typeface="Almarai Bold"/>
                  <a:cs typeface="Almarai Bold"/>
                  <a:sym typeface="Almarai Bold"/>
                </a:rPr>
                <a:t>09</a:t>
              </a:r>
            </a:p>
          </p:txBody>
        </p:sp>
      </p:grpSp>
      <p:sp>
        <p:nvSpPr>
          <p:cNvPr id="42" name="Freeform 42"/>
          <p:cNvSpPr/>
          <p:nvPr/>
        </p:nvSpPr>
        <p:spPr>
          <a:xfrm>
            <a:off x="450971" y="9258300"/>
            <a:ext cx="2192301" cy="795437"/>
          </a:xfrm>
          <a:custGeom>
            <a:avLst/>
            <a:gdLst/>
            <a:ahLst/>
            <a:cxnLst/>
            <a:rect l="l" t="t" r="r" b="b"/>
            <a:pathLst>
              <a:path w="2192301" h="795437">
                <a:moveTo>
                  <a:pt x="0" y="0"/>
                </a:moveTo>
                <a:lnTo>
                  <a:pt x="2192301" y="0"/>
                </a:lnTo>
                <a:lnTo>
                  <a:pt x="2192301" y="795437"/>
                </a:lnTo>
                <a:lnTo>
                  <a:pt x="0" y="795437"/>
                </a:lnTo>
                <a:lnTo>
                  <a:pt x="0" y="0"/>
                </a:lnTo>
                <a:close/>
              </a:path>
            </a:pathLst>
          </a:custGeom>
          <a:blipFill>
            <a:blip r:embed="rId6"/>
            <a:stretch>
              <a:fillRect/>
            </a:stretch>
          </a:blipFill>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6005391" y="-56898"/>
            <a:ext cx="12010783" cy="10400796"/>
            <a:chOff x="0" y="0"/>
            <a:chExt cx="4282440" cy="3708400"/>
          </a:xfrm>
        </p:grpSpPr>
        <p:sp>
          <p:nvSpPr>
            <p:cNvPr id="3"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02591" r="-102591"/>
              </a:stretch>
            </a:blipFill>
          </p:spPr>
        </p:sp>
      </p:grpSp>
      <p:grpSp>
        <p:nvGrpSpPr>
          <p:cNvPr id="4" name="Group 4"/>
          <p:cNvGrpSpPr/>
          <p:nvPr/>
        </p:nvGrpSpPr>
        <p:grpSpPr>
          <a:xfrm>
            <a:off x="-4976691" y="-56898"/>
            <a:ext cx="12010783" cy="10400796"/>
            <a:chOff x="0" y="0"/>
            <a:chExt cx="4282440" cy="3708400"/>
          </a:xfrm>
        </p:grpSpPr>
        <p:sp>
          <p:nvSpPr>
            <p:cNvPr id="5" name="Freeform 5"/>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02591" r="-102591"/>
              </a:stretch>
            </a:blipFill>
          </p:spPr>
        </p:sp>
      </p:grpSp>
      <p:grpSp>
        <p:nvGrpSpPr>
          <p:cNvPr id="6" name="Group 6"/>
          <p:cNvGrpSpPr/>
          <p:nvPr/>
        </p:nvGrpSpPr>
        <p:grpSpPr>
          <a:xfrm>
            <a:off x="17259300" y="2066886"/>
            <a:ext cx="5754080" cy="8220114"/>
            <a:chOff x="0" y="0"/>
            <a:chExt cx="4445000" cy="6350000"/>
          </a:xfrm>
        </p:grpSpPr>
        <p:sp>
          <p:nvSpPr>
            <p:cNvPr id="7" name="Freeform 7"/>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8" name="Group 8"/>
          <p:cNvGrpSpPr/>
          <p:nvPr/>
        </p:nvGrpSpPr>
        <p:grpSpPr>
          <a:xfrm rot="-10800000">
            <a:off x="-4533696" y="169116"/>
            <a:ext cx="5754080" cy="8220114"/>
            <a:chOff x="0" y="0"/>
            <a:chExt cx="4445000" cy="6350000"/>
          </a:xfrm>
        </p:grpSpPr>
        <p:sp>
          <p:nvSpPr>
            <p:cNvPr id="9" name="Freeform 9"/>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sp>
        <p:nvSpPr>
          <p:cNvPr id="10" name="Freeform 10"/>
          <p:cNvSpPr/>
          <p:nvPr/>
        </p:nvSpPr>
        <p:spPr>
          <a:xfrm>
            <a:off x="15742837" y="233263"/>
            <a:ext cx="2192301" cy="795437"/>
          </a:xfrm>
          <a:custGeom>
            <a:avLst/>
            <a:gdLst/>
            <a:ahLst/>
            <a:cxnLst/>
            <a:rect l="l" t="t" r="r" b="b"/>
            <a:pathLst>
              <a:path w="2192301" h="795437">
                <a:moveTo>
                  <a:pt x="0" y="0"/>
                </a:moveTo>
                <a:lnTo>
                  <a:pt x="2192301" y="0"/>
                </a:lnTo>
                <a:lnTo>
                  <a:pt x="2192301" y="795437"/>
                </a:lnTo>
                <a:lnTo>
                  <a:pt x="0" y="795437"/>
                </a:lnTo>
                <a:lnTo>
                  <a:pt x="0" y="0"/>
                </a:lnTo>
                <a:close/>
              </a:path>
            </a:pathLst>
          </a:custGeom>
          <a:blipFill>
            <a:blip r:embed="rId3"/>
            <a:stretch>
              <a:fillRect/>
            </a:stretch>
          </a:blipFill>
        </p:spPr>
      </p:sp>
      <p:sp>
        <p:nvSpPr>
          <p:cNvPr id="11" name="Freeform 11"/>
          <p:cNvSpPr/>
          <p:nvPr/>
        </p:nvSpPr>
        <p:spPr>
          <a:xfrm>
            <a:off x="2771839" y="2525545"/>
            <a:ext cx="6385260" cy="3373903"/>
          </a:xfrm>
          <a:custGeom>
            <a:avLst/>
            <a:gdLst/>
            <a:ahLst/>
            <a:cxnLst/>
            <a:rect l="l" t="t" r="r" b="b"/>
            <a:pathLst>
              <a:path w="6385260" h="3373903">
                <a:moveTo>
                  <a:pt x="0" y="0"/>
                </a:moveTo>
                <a:lnTo>
                  <a:pt x="6385260" y="0"/>
                </a:lnTo>
                <a:lnTo>
                  <a:pt x="6385260" y="3373903"/>
                </a:lnTo>
                <a:lnTo>
                  <a:pt x="0" y="3373903"/>
                </a:lnTo>
                <a:lnTo>
                  <a:pt x="0" y="0"/>
                </a:lnTo>
                <a:close/>
              </a:path>
            </a:pathLst>
          </a:custGeom>
          <a:blipFill>
            <a:blip r:embed="rId4"/>
            <a:stretch>
              <a:fillRect l="-3104" r="-3104"/>
            </a:stretch>
          </a:blipFill>
        </p:spPr>
      </p:sp>
      <p:sp>
        <p:nvSpPr>
          <p:cNvPr id="12" name="Freeform 12"/>
          <p:cNvSpPr/>
          <p:nvPr/>
        </p:nvSpPr>
        <p:spPr>
          <a:xfrm>
            <a:off x="9365033" y="6110266"/>
            <a:ext cx="6151128" cy="3378255"/>
          </a:xfrm>
          <a:custGeom>
            <a:avLst/>
            <a:gdLst/>
            <a:ahLst/>
            <a:cxnLst/>
            <a:rect l="l" t="t" r="r" b="b"/>
            <a:pathLst>
              <a:path w="6151128" h="3378255">
                <a:moveTo>
                  <a:pt x="0" y="0"/>
                </a:moveTo>
                <a:lnTo>
                  <a:pt x="6151128" y="0"/>
                </a:lnTo>
                <a:lnTo>
                  <a:pt x="6151128" y="3378255"/>
                </a:lnTo>
                <a:lnTo>
                  <a:pt x="0" y="3378255"/>
                </a:lnTo>
                <a:lnTo>
                  <a:pt x="0" y="0"/>
                </a:lnTo>
                <a:close/>
              </a:path>
            </a:pathLst>
          </a:custGeom>
          <a:blipFill>
            <a:blip r:embed="rId5"/>
            <a:stretch>
              <a:fillRect l="-2929" r="-17115"/>
            </a:stretch>
          </a:blipFill>
        </p:spPr>
      </p:sp>
      <p:sp>
        <p:nvSpPr>
          <p:cNvPr id="13" name="Freeform 13"/>
          <p:cNvSpPr/>
          <p:nvPr/>
        </p:nvSpPr>
        <p:spPr>
          <a:xfrm>
            <a:off x="2771839" y="6110266"/>
            <a:ext cx="6385260" cy="3378255"/>
          </a:xfrm>
          <a:custGeom>
            <a:avLst/>
            <a:gdLst/>
            <a:ahLst/>
            <a:cxnLst/>
            <a:rect l="l" t="t" r="r" b="b"/>
            <a:pathLst>
              <a:path w="6385260" h="3378255">
                <a:moveTo>
                  <a:pt x="0" y="0"/>
                </a:moveTo>
                <a:lnTo>
                  <a:pt x="6385260" y="0"/>
                </a:lnTo>
                <a:lnTo>
                  <a:pt x="6385260" y="3378255"/>
                </a:lnTo>
                <a:lnTo>
                  <a:pt x="0" y="3378255"/>
                </a:lnTo>
                <a:lnTo>
                  <a:pt x="0" y="0"/>
                </a:lnTo>
                <a:close/>
              </a:path>
            </a:pathLst>
          </a:custGeom>
          <a:blipFill>
            <a:blip r:embed="rId6"/>
            <a:stretch>
              <a:fillRect l="-6178" r="-10259" b="-3987"/>
            </a:stretch>
          </a:blipFill>
        </p:spPr>
      </p:sp>
      <p:grpSp>
        <p:nvGrpSpPr>
          <p:cNvPr id="14" name="Group 14"/>
          <p:cNvGrpSpPr/>
          <p:nvPr/>
        </p:nvGrpSpPr>
        <p:grpSpPr>
          <a:xfrm>
            <a:off x="641471" y="842062"/>
            <a:ext cx="1456246" cy="1224824"/>
            <a:chOff x="0" y="0"/>
            <a:chExt cx="1941661" cy="1633098"/>
          </a:xfrm>
        </p:grpSpPr>
        <p:grpSp>
          <p:nvGrpSpPr>
            <p:cNvPr id="15" name="Group 15"/>
            <p:cNvGrpSpPr/>
            <p:nvPr/>
          </p:nvGrpSpPr>
          <p:grpSpPr>
            <a:xfrm rot="5400000">
              <a:off x="154281" y="0"/>
              <a:ext cx="1633098" cy="163309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sp>
          <p:nvSpPr>
            <p:cNvPr id="17" name="TextBox 17"/>
            <p:cNvSpPr txBox="1"/>
            <p:nvPr/>
          </p:nvSpPr>
          <p:spPr>
            <a:xfrm>
              <a:off x="0" y="214926"/>
              <a:ext cx="1941661" cy="1093410"/>
            </a:xfrm>
            <a:prstGeom prst="rect">
              <a:avLst/>
            </a:prstGeom>
          </p:spPr>
          <p:txBody>
            <a:bodyPr lIns="0" tIns="0" rIns="0" bIns="0" rtlCol="0" anchor="t">
              <a:spAutoFit/>
            </a:bodyPr>
            <a:lstStyle/>
            <a:p>
              <a:pPr algn="ctr">
                <a:lnSpc>
                  <a:spcPts val="6817"/>
                </a:lnSpc>
              </a:pPr>
              <a:r>
                <a:rPr lang="en-US" sz="4940" b="1">
                  <a:solidFill>
                    <a:srgbClr val="FFFFFF"/>
                  </a:solidFill>
                  <a:latin typeface="Almarai Bold"/>
                  <a:ea typeface="Almarai Bold"/>
                  <a:cs typeface="Almarai Bold"/>
                  <a:sym typeface="Almarai Bold"/>
                </a:rPr>
                <a:t>10</a:t>
              </a:r>
            </a:p>
          </p:txBody>
        </p:sp>
      </p:grpSp>
      <p:sp>
        <p:nvSpPr>
          <p:cNvPr id="18" name="Freeform 18"/>
          <p:cNvSpPr/>
          <p:nvPr/>
        </p:nvSpPr>
        <p:spPr>
          <a:xfrm>
            <a:off x="9365033" y="2525545"/>
            <a:ext cx="6151128" cy="3373903"/>
          </a:xfrm>
          <a:custGeom>
            <a:avLst/>
            <a:gdLst/>
            <a:ahLst/>
            <a:cxnLst/>
            <a:rect l="l" t="t" r="r" b="b"/>
            <a:pathLst>
              <a:path w="6151128" h="3373903">
                <a:moveTo>
                  <a:pt x="0" y="0"/>
                </a:moveTo>
                <a:lnTo>
                  <a:pt x="6151128" y="0"/>
                </a:lnTo>
                <a:lnTo>
                  <a:pt x="6151128" y="3373903"/>
                </a:lnTo>
                <a:lnTo>
                  <a:pt x="0" y="3373903"/>
                </a:lnTo>
                <a:lnTo>
                  <a:pt x="0" y="0"/>
                </a:lnTo>
                <a:close/>
              </a:path>
            </a:pathLst>
          </a:custGeom>
          <a:blipFill>
            <a:blip r:embed="rId7"/>
            <a:stretch>
              <a:fillRect l="-12886" t="-13408" r="-14725" b="-12516"/>
            </a:stretch>
          </a:blipFill>
        </p:spPr>
      </p:sp>
      <p:sp>
        <p:nvSpPr>
          <p:cNvPr id="19" name="TextBox 19"/>
          <p:cNvSpPr txBox="1"/>
          <p:nvPr/>
        </p:nvSpPr>
        <p:spPr>
          <a:xfrm>
            <a:off x="2097716" y="860811"/>
            <a:ext cx="5923100" cy="1177800"/>
          </a:xfrm>
          <a:prstGeom prst="rect">
            <a:avLst/>
          </a:prstGeom>
        </p:spPr>
        <p:txBody>
          <a:bodyPr lIns="0" tIns="0" rIns="0" bIns="0" rtlCol="0" anchor="t">
            <a:spAutoFit/>
          </a:bodyPr>
          <a:lstStyle/>
          <a:p>
            <a:pPr algn="ctr">
              <a:lnSpc>
                <a:spcPts val="9136"/>
              </a:lnSpc>
              <a:spcBef>
                <a:spcPct val="0"/>
              </a:spcBef>
            </a:pPr>
            <a:r>
              <a:rPr lang="en-US" sz="7613" b="1">
                <a:solidFill>
                  <a:srgbClr val="FFFFFF"/>
                </a:solidFill>
                <a:latin typeface="Almarai Bold"/>
                <a:ea typeface="Almarai Bold"/>
                <a:cs typeface="Almarai Bold"/>
                <a:sym typeface="Almarai Bold"/>
              </a:rPr>
              <a:t>UI / DEMO</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6005391" y="-56898"/>
            <a:ext cx="12010783" cy="10400796"/>
            <a:chOff x="0" y="0"/>
            <a:chExt cx="4282440" cy="3708400"/>
          </a:xfrm>
        </p:grpSpPr>
        <p:sp>
          <p:nvSpPr>
            <p:cNvPr id="3"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02591" r="-102591"/>
              </a:stretch>
            </a:blipFill>
          </p:spPr>
        </p:sp>
      </p:grpSp>
      <p:grpSp>
        <p:nvGrpSpPr>
          <p:cNvPr id="4" name="Group 4"/>
          <p:cNvGrpSpPr/>
          <p:nvPr/>
        </p:nvGrpSpPr>
        <p:grpSpPr>
          <a:xfrm>
            <a:off x="-4976691" y="-56898"/>
            <a:ext cx="12010783" cy="10400796"/>
            <a:chOff x="0" y="0"/>
            <a:chExt cx="4282440" cy="3708400"/>
          </a:xfrm>
        </p:grpSpPr>
        <p:sp>
          <p:nvSpPr>
            <p:cNvPr id="5" name="Freeform 5"/>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02591" r="-102591"/>
              </a:stretch>
            </a:blipFill>
          </p:spPr>
        </p:sp>
      </p:grpSp>
      <p:grpSp>
        <p:nvGrpSpPr>
          <p:cNvPr id="6" name="Group 6"/>
          <p:cNvGrpSpPr/>
          <p:nvPr/>
        </p:nvGrpSpPr>
        <p:grpSpPr>
          <a:xfrm>
            <a:off x="17259300" y="2066886"/>
            <a:ext cx="5754080" cy="8220114"/>
            <a:chOff x="0" y="0"/>
            <a:chExt cx="4445000" cy="6350000"/>
          </a:xfrm>
        </p:grpSpPr>
        <p:sp>
          <p:nvSpPr>
            <p:cNvPr id="7" name="Freeform 7"/>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8" name="Group 8"/>
          <p:cNvGrpSpPr/>
          <p:nvPr/>
        </p:nvGrpSpPr>
        <p:grpSpPr>
          <a:xfrm rot="-10800000">
            <a:off x="-4533696" y="169116"/>
            <a:ext cx="5754080" cy="8220114"/>
            <a:chOff x="0" y="0"/>
            <a:chExt cx="4445000" cy="6350000"/>
          </a:xfrm>
        </p:grpSpPr>
        <p:sp>
          <p:nvSpPr>
            <p:cNvPr id="9" name="Freeform 9"/>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10" name="Group 10"/>
          <p:cNvGrpSpPr/>
          <p:nvPr/>
        </p:nvGrpSpPr>
        <p:grpSpPr>
          <a:xfrm>
            <a:off x="641471" y="842062"/>
            <a:ext cx="1456246" cy="1224824"/>
            <a:chOff x="0" y="0"/>
            <a:chExt cx="1941661" cy="1633098"/>
          </a:xfrm>
        </p:grpSpPr>
        <p:grpSp>
          <p:nvGrpSpPr>
            <p:cNvPr id="11" name="Group 11"/>
            <p:cNvGrpSpPr/>
            <p:nvPr/>
          </p:nvGrpSpPr>
          <p:grpSpPr>
            <a:xfrm rot="5400000">
              <a:off x="154281" y="0"/>
              <a:ext cx="1633098" cy="163309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sp>
          <p:nvSpPr>
            <p:cNvPr id="13" name="TextBox 13"/>
            <p:cNvSpPr txBox="1"/>
            <p:nvPr/>
          </p:nvSpPr>
          <p:spPr>
            <a:xfrm>
              <a:off x="0" y="214926"/>
              <a:ext cx="1941661" cy="1093410"/>
            </a:xfrm>
            <a:prstGeom prst="rect">
              <a:avLst/>
            </a:prstGeom>
          </p:spPr>
          <p:txBody>
            <a:bodyPr lIns="0" tIns="0" rIns="0" bIns="0" rtlCol="0" anchor="t">
              <a:spAutoFit/>
            </a:bodyPr>
            <a:lstStyle/>
            <a:p>
              <a:pPr algn="ctr">
                <a:lnSpc>
                  <a:spcPts val="6817"/>
                </a:lnSpc>
              </a:pPr>
              <a:r>
                <a:rPr lang="en-US" sz="4940" b="1">
                  <a:solidFill>
                    <a:srgbClr val="FFFFFF"/>
                  </a:solidFill>
                  <a:latin typeface="Almarai Bold"/>
                  <a:ea typeface="Almarai Bold"/>
                  <a:cs typeface="Almarai Bold"/>
                  <a:sym typeface="Almarai Bold"/>
                </a:rPr>
                <a:t>10</a:t>
              </a:r>
            </a:p>
          </p:txBody>
        </p:sp>
      </p:grpSp>
      <p:sp>
        <p:nvSpPr>
          <p:cNvPr id="14" name="Freeform 14"/>
          <p:cNvSpPr/>
          <p:nvPr/>
        </p:nvSpPr>
        <p:spPr>
          <a:xfrm>
            <a:off x="15742837" y="233263"/>
            <a:ext cx="2192301" cy="795437"/>
          </a:xfrm>
          <a:custGeom>
            <a:avLst/>
            <a:gdLst/>
            <a:ahLst/>
            <a:cxnLst/>
            <a:rect l="l" t="t" r="r" b="b"/>
            <a:pathLst>
              <a:path w="2192301" h="795437">
                <a:moveTo>
                  <a:pt x="0" y="0"/>
                </a:moveTo>
                <a:lnTo>
                  <a:pt x="2192301" y="0"/>
                </a:lnTo>
                <a:lnTo>
                  <a:pt x="2192301" y="795437"/>
                </a:lnTo>
                <a:lnTo>
                  <a:pt x="0" y="795437"/>
                </a:lnTo>
                <a:lnTo>
                  <a:pt x="0" y="0"/>
                </a:lnTo>
                <a:close/>
              </a:path>
            </a:pathLst>
          </a:custGeom>
          <a:blipFill>
            <a:blip r:embed="rId3"/>
            <a:stretch>
              <a:fillRect/>
            </a:stretch>
          </a:blipFill>
        </p:spPr>
      </p:sp>
      <p:sp>
        <p:nvSpPr>
          <p:cNvPr id="15" name="Freeform 15"/>
          <p:cNvSpPr/>
          <p:nvPr/>
        </p:nvSpPr>
        <p:spPr>
          <a:xfrm>
            <a:off x="9162348" y="6359554"/>
            <a:ext cx="6580490" cy="3376071"/>
          </a:xfrm>
          <a:custGeom>
            <a:avLst/>
            <a:gdLst/>
            <a:ahLst/>
            <a:cxnLst/>
            <a:rect l="l" t="t" r="r" b="b"/>
            <a:pathLst>
              <a:path w="6580490" h="3376071">
                <a:moveTo>
                  <a:pt x="0" y="0"/>
                </a:moveTo>
                <a:lnTo>
                  <a:pt x="6580489" y="0"/>
                </a:lnTo>
                <a:lnTo>
                  <a:pt x="6580489" y="3376071"/>
                </a:lnTo>
                <a:lnTo>
                  <a:pt x="0" y="3376071"/>
                </a:lnTo>
                <a:lnTo>
                  <a:pt x="0" y="0"/>
                </a:lnTo>
                <a:close/>
              </a:path>
            </a:pathLst>
          </a:custGeom>
          <a:blipFill>
            <a:blip r:embed="rId4"/>
            <a:stretch>
              <a:fillRect l="-2899" r="-2882"/>
            </a:stretch>
          </a:blipFill>
        </p:spPr>
      </p:sp>
      <p:sp>
        <p:nvSpPr>
          <p:cNvPr id="16" name="Freeform 16"/>
          <p:cNvSpPr/>
          <p:nvPr/>
        </p:nvSpPr>
        <p:spPr>
          <a:xfrm>
            <a:off x="2307080" y="2758085"/>
            <a:ext cx="6580490" cy="3418858"/>
          </a:xfrm>
          <a:custGeom>
            <a:avLst/>
            <a:gdLst/>
            <a:ahLst/>
            <a:cxnLst/>
            <a:rect l="l" t="t" r="r" b="b"/>
            <a:pathLst>
              <a:path w="6580490" h="3418858">
                <a:moveTo>
                  <a:pt x="0" y="0"/>
                </a:moveTo>
                <a:lnTo>
                  <a:pt x="6580490" y="0"/>
                </a:lnTo>
                <a:lnTo>
                  <a:pt x="6580490" y="3418858"/>
                </a:lnTo>
                <a:lnTo>
                  <a:pt x="0" y="3418858"/>
                </a:lnTo>
                <a:lnTo>
                  <a:pt x="0" y="0"/>
                </a:lnTo>
                <a:close/>
              </a:path>
            </a:pathLst>
          </a:custGeom>
          <a:blipFill>
            <a:blip r:embed="rId5"/>
            <a:stretch>
              <a:fillRect r="-2209" b="-9922"/>
            </a:stretch>
          </a:blipFill>
        </p:spPr>
      </p:sp>
      <p:sp>
        <p:nvSpPr>
          <p:cNvPr id="17" name="Freeform 17"/>
          <p:cNvSpPr/>
          <p:nvPr/>
        </p:nvSpPr>
        <p:spPr>
          <a:xfrm>
            <a:off x="9162348" y="2618261"/>
            <a:ext cx="6580490" cy="3532004"/>
          </a:xfrm>
          <a:custGeom>
            <a:avLst/>
            <a:gdLst/>
            <a:ahLst/>
            <a:cxnLst/>
            <a:rect l="l" t="t" r="r" b="b"/>
            <a:pathLst>
              <a:path w="6580490" h="3532004">
                <a:moveTo>
                  <a:pt x="0" y="0"/>
                </a:moveTo>
                <a:lnTo>
                  <a:pt x="6580489" y="0"/>
                </a:lnTo>
                <a:lnTo>
                  <a:pt x="6580489" y="3532004"/>
                </a:lnTo>
                <a:lnTo>
                  <a:pt x="0" y="3532004"/>
                </a:lnTo>
                <a:lnTo>
                  <a:pt x="0" y="0"/>
                </a:lnTo>
                <a:close/>
              </a:path>
            </a:pathLst>
          </a:custGeom>
          <a:blipFill>
            <a:blip r:embed="rId6"/>
            <a:stretch>
              <a:fillRect r="-7347"/>
            </a:stretch>
          </a:blipFill>
        </p:spPr>
      </p:sp>
      <p:grpSp>
        <p:nvGrpSpPr>
          <p:cNvPr id="18" name="Group 18"/>
          <p:cNvGrpSpPr/>
          <p:nvPr/>
        </p:nvGrpSpPr>
        <p:grpSpPr>
          <a:xfrm>
            <a:off x="2307080" y="6359554"/>
            <a:ext cx="6580490" cy="3376071"/>
            <a:chOff x="0" y="0"/>
            <a:chExt cx="8773986" cy="4501428"/>
          </a:xfrm>
        </p:grpSpPr>
        <p:sp>
          <p:nvSpPr>
            <p:cNvPr id="19" name="Freeform 19"/>
            <p:cNvSpPr/>
            <p:nvPr/>
          </p:nvSpPr>
          <p:spPr>
            <a:xfrm>
              <a:off x="0" y="0"/>
              <a:ext cx="8773986" cy="4501428"/>
            </a:xfrm>
            <a:custGeom>
              <a:avLst/>
              <a:gdLst/>
              <a:ahLst/>
              <a:cxnLst/>
              <a:rect l="l" t="t" r="r" b="b"/>
              <a:pathLst>
                <a:path w="8773986" h="4501428">
                  <a:moveTo>
                    <a:pt x="0" y="0"/>
                  </a:moveTo>
                  <a:lnTo>
                    <a:pt x="8773986" y="0"/>
                  </a:lnTo>
                  <a:lnTo>
                    <a:pt x="8773986" y="4501428"/>
                  </a:lnTo>
                  <a:lnTo>
                    <a:pt x="0" y="4501428"/>
                  </a:lnTo>
                  <a:lnTo>
                    <a:pt x="0" y="0"/>
                  </a:lnTo>
                  <a:close/>
                </a:path>
              </a:pathLst>
            </a:custGeom>
            <a:blipFill>
              <a:blip r:embed="rId7"/>
              <a:stretch>
                <a:fillRect l="-3958" r="-6670"/>
              </a:stretch>
            </a:blipFill>
          </p:spPr>
        </p:sp>
        <p:sp>
          <p:nvSpPr>
            <p:cNvPr id="20" name="Freeform 20"/>
            <p:cNvSpPr/>
            <p:nvPr/>
          </p:nvSpPr>
          <p:spPr>
            <a:xfrm>
              <a:off x="956584" y="1081124"/>
              <a:ext cx="2280311" cy="1169590"/>
            </a:xfrm>
            <a:custGeom>
              <a:avLst/>
              <a:gdLst/>
              <a:ahLst/>
              <a:cxnLst/>
              <a:rect l="l" t="t" r="r" b="b"/>
              <a:pathLst>
                <a:path w="2280311" h="1169590">
                  <a:moveTo>
                    <a:pt x="0" y="0"/>
                  </a:moveTo>
                  <a:lnTo>
                    <a:pt x="2280310" y="0"/>
                  </a:lnTo>
                  <a:lnTo>
                    <a:pt x="2280310" y="1169590"/>
                  </a:lnTo>
                  <a:lnTo>
                    <a:pt x="0" y="1169590"/>
                  </a:lnTo>
                  <a:lnTo>
                    <a:pt x="0" y="0"/>
                  </a:lnTo>
                  <a:close/>
                </a:path>
              </a:pathLst>
            </a:custGeom>
            <a:blipFill>
              <a:blip r:embed="rId7"/>
              <a:stretch>
                <a:fillRect l="-106184" t="-224171" r="-358720" b="-186591"/>
              </a:stretch>
            </a:blipFill>
          </p:spPr>
        </p:sp>
        <p:sp>
          <p:nvSpPr>
            <p:cNvPr id="21" name="Freeform 21"/>
            <p:cNvSpPr/>
            <p:nvPr/>
          </p:nvSpPr>
          <p:spPr>
            <a:xfrm>
              <a:off x="956584" y="1429450"/>
              <a:ext cx="2509761" cy="2025797"/>
            </a:xfrm>
            <a:custGeom>
              <a:avLst/>
              <a:gdLst/>
              <a:ahLst/>
              <a:cxnLst/>
              <a:rect l="l" t="t" r="r" b="b"/>
              <a:pathLst>
                <a:path w="2509761" h="2025797">
                  <a:moveTo>
                    <a:pt x="0" y="0"/>
                  </a:moveTo>
                  <a:lnTo>
                    <a:pt x="2509761" y="0"/>
                  </a:lnTo>
                  <a:lnTo>
                    <a:pt x="2509761" y="2025796"/>
                  </a:lnTo>
                  <a:lnTo>
                    <a:pt x="0" y="2025796"/>
                  </a:lnTo>
                  <a:lnTo>
                    <a:pt x="0" y="0"/>
                  </a:lnTo>
                  <a:close/>
                </a:path>
              </a:pathLst>
            </a:custGeom>
            <a:blipFill>
              <a:blip r:embed="rId8"/>
              <a:stretch>
                <a:fillRect/>
              </a:stretch>
            </a:blipFill>
          </p:spPr>
        </p:sp>
      </p:grpSp>
      <p:sp>
        <p:nvSpPr>
          <p:cNvPr id="22" name="TextBox 22"/>
          <p:cNvSpPr txBox="1"/>
          <p:nvPr/>
        </p:nvSpPr>
        <p:spPr>
          <a:xfrm>
            <a:off x="2097716" y="860811"/>
            <a:ext cx="5923100" cy="1177800"/>
          </a:xfrm>
          <a:prstGeom prst="rect">
            <a:avLst/>
          </a:prstGeom>
        </p:spPr>
        <p:txBody>
          <a:bodyPr lIns="0" tIns="0" rIns="0" bIns="0" rtlCol="0" anchor="t">
            <a:spAutoFit/>
          </a:bodyPr>
          <a:lstStyle/>
          <a:p>
            <a:pPr algn="ctr">
              <a:lnSpc>
                <a:spcPts val="9136"/>
              </a:lnSpc>
              <a:spcBef>
                <a:spcPct val="0"/>
              </a:spcBef>
            </a:pPr>
            <a:r>
              <a:rPr lang="en-US" sz="7613" b="1">
                <a:solidFill>
                  <a:srgbClr val="FFFFFF"/>
                </a:solidFill>
                <a:latin typeface="Almarai Bold"/>
                <a:ea typeface="Almarai Bold"/>
                <a:cs typeface="Almarai Bold"/>
                <a:sym typeface="Almarai Bold"/>
              </a:rPr>
              <a:t>UI / DEMO</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7259300" y="2066886"/>
            <a:ext cx="5754080" cy="8220114"/>
            <a:chOff x="0" y="0"/>
            <a:chExt cx="4445000" cy="6350000"/>
          </a:xfrm>
        </p:grpSpPr>
        <p:sp>
          <p:nvSpPr>
            <p:cNvPr id="3" name="Freeform 3"/>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4" name="Group 4"/>
          <p:cNvGrpSpPr/>
          <p:nvPr/>
        </p:nvGrpSpPr>
        <p:grpSpPr>
          <a:xfrm>
            <a:off x="-5173055" y="-2043171"/>
            <a:ext cx="5754080" cy="8220114"/>
            <a:chOff x="0" y="0"/>
            <a:chExt cx="4445000" cy="6350000"/>
          </a:xfrm>
        </p:grpSpPr>
        <p:sp>
          <p:nvSpPr>
            <p:cNvPr id="5" name="Freeform 5"/>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sp>
        <p:nvSpPr>
          <p:cNvPr id="6" name="TextBox 6"/>
          <p:cNvSpPr txBox="1"/>
          <p:nvPr/>
        </p:nvSpPr>
        <p:spPr>
          <a:xfrm>
            <a:off x="3140913" y="1557132"/>
            <a:ext cx="7297240" cy="767514"/>
          </a:xfrm>
          <a:prstGeom prst="rect">
            <a:avLst/>
          </a:prstGeom>
        </p:spPr>
        <p:txBody>
          <a:bodyPr lIns="0" tIns="0" rIns="0" bIns="0" rtlCol="0" anchor="t">
            <a:spAutoFit/>
          </a:bodyPr>
          <a:lstStyle/>
          <a:p>
            <a:pPr marL="0" lvl="0" indent="0" algn="l">
              <a:lnSpc>
                <a:spcPts val="6034"/>
              </a:lnSpc>
              <a:spcBef>
                <a:spcPct val="0"/>
              </a:spcBef>
            </a:pPr>
            <a:r>
              <a:rPr lang="en-US" sz="5028" b="1">
                <a:solidFill>
                  <a:srgbClr val="FFFFFF"/>
                </a:solidFill>
                <a:latin typeface="Almarai Bold"/>
                <a:ea typeface="Almarai Bold"/>
                <a:cs typeface="Almarai Bold"/>
                <a:sym typeface="Almarai Bold"/>
              </a:rPr>
              <a:t>GOALS &amp; OBJECTIVES</a:t>
            </a:r>
          </a:p>
        </p:txBody>
      </p:sp>
      <p:grpSp>
        <p:nvGrpSpPr>
          <p:cNvPr id="7" name="Group 7"/>
          <p:cNvGrpSpPr/>
          <p:nvPr/>
        </p:nvGrpSpPr>
        <p:grpSpPr>
          <a:xfrm>
            <a:off x="10438153" y="2324646"/>
            <a:ext cx="6606469" cy="660646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4906" r="-24906"/>
              </a:stretch>
            </a:blipFill>
          </p:spPr>
        </p:sp>
      </p:grpSp>
      <p:sp>
        <p:nvSpPr>
          <p:cNvPr id="9" name="TextBox 9"/>
          <p:cNvSpPr txBox="1"/>
          <p:nvPr/>
        </p:nvSpPr>
        <p:spPr>
          <a:xfrm>
            <a:off x="1768405" y="3225836"/>
            <a:ext cx="5216826" cy="803283"/>
          </a:xfrm>
          <a:prstGeom prst="rect">
            <a:avLst/>
          </a:prstGeom>
        </p:spPr>
        <p:txBody>
          <a:bodyPr lIns="0" tIns="0" rIns="0" bIns="0" rtlCol="0" anchor="t">
            <a:spAutoFit/>
          </a:bodyPr>
          <a:lstStyle/>
          <a:p>
            <a:pPr marL="0" lvl="0" indent="0" algn="l">
              <a:lnSpc>
                <a:spcPts val="6355"/>
              </a:lnSpc>
              <a:spcBef>
                <a:spcPct val="0"/>
              </a:spcBef>
            </a:pPr>
            <a:r>
              <a:rPr lang="en-US" sz="4605" b="1">
                <a:solidFill>
                  <a:srgbClr val="17E3B2"/>
                </a:solidFill>
                <a:latin typeface="Almarai Bold"/>
                <a:ea typeface="Almarai Bold"/>
                <a:cs typeface="Almarai Bold"/>
                <a:sym typeface="Almarai Bold"/>
              </a:rPr>
              <a:t>User-friendly</a:t>
            </a:r>
          </a:p>
        </p:txBody>
      </p:sp>
      <p:sp>
        <p:nvSpPr>
          <p:cNvPr id="10" name="TextBox 10"/>
          <p:cNvSpPr txBox="1"/>
          <p:nvPr/>
        </p:nvSpPr>
        <p:spPr>
          <a:xfrm>
            <a:off x="1768405" y="4326093"/>
            <a:ext cx="8460280" cy="1862977"/>
          </a:xfrm>
          <a:prstGeom prst="rect">
            <a:avLst/>
          </a:prstGeom>
        </p:spPr>
        <p:txBody>
          <a:bodyPr lIns="0" tIns="0" rIns="0" bIns="0" rtlCol="0" anchor="t">
            <a:spAutoFit/>
          </a:bodyPr>
          <a:lstStyle/>
          <a:p>
            <a:pPr algn="l">
              <a:lnSpc>
                <a:spcPts val="3747"/>
              </a:lnSpc>
            </a:pPr>
            <a:r>
              <a:rPr lang="en-US" sz="2715">
                <a:solidFill>
                  <a:srgbClr val="FFFFFF"/>
                </a:solidFill>
                <a:latin typeface="Almarai"/>
                <a:ea typeface="Almarai"/>
                <a:cs typeface="Almarai"/>
                <a:sym typeface="Almarai"/>
              </a:rPr>
              <a:t>Provide a user-friendly platform to rent cameras. </a:t>
            </a:r>
          </a:p>
          <a:p>
            <a:pPr algn="l">
              <a:lnSpc>
                <a:spcPts val="3747"/>
              </a:lnSpc>
            </a:pPr>
            <a:r>
              <a:rPr lang="en-US" sz="2715">
                <a:solidFill>
                  <a:srgbClr val="FFFFFF"/>
                </a:solidFill>
                <a:latin typeface="Almarai"/>
                <a:ea typeface="Almarai"/>
                <a:cs typeface="Almarai"/>
                <a:sym typeface="Almarai"/>
              </a:rPr>
              <a:t>Enable role-based access for customers, employees and admins. </a:t>
            </a:r>
          </a:p>
          <a:p>
            <a:pPr marL="0" lvl="0" indent="0" algn="l">
              <a:lnSpc>
                <a:spcPts val="3747"/>
              </a:lnSpc>
              <a:spcBef>
                <a:spcPct val="0"/>
              </a:spcBef>
            </a:pPr>
            <a:endParaRPr lang="en-US" sz="2715">
              <a:solidFill>
                <a:srgbClr val="FFFFFF"/>
              </a:solidFill>
              <a:latin typeface="Almarai"/>
              <a:ea typeface="Almarai"/>
              <a:cs typeface="Almarai"/>
              <a:sym typeface="Almarai"/>
            </a:endParaRPr>
          </a:p>
        </p:txBody>
      </p:sp>
      <p:sp>
        <p:nvSpPr>
          <p:cNvPr id="11" name="TextBox 11"/>
          <p:cNvSpPr txBox="1"/>
          <p:nvPr/>
        </p:nvSpPr>
        <p:spPr>
          <a:xfrm>
            <a:off x="1768405" y="5950693"/>
            <a:ext cx="8749110" cy="803283"/>
          </a:xfrm>
          <a:prstGeom prst="rect">
            <a:avLst/>
          </a:prstGeom>
        </p:spPr>
        <p:txBody>
          <a:bodyPr lIns="0" tIns="0" rIns="0" bIns="0" rtlCol="0" anchor="t">
            <a:spAutoFit/>
          </a:bodyPr>
          <a:lstStyle/>
          <a:p>
            <a:pPr marL="0" lvl="0" indent="0" algn="l">
              <a:lnSpc>
                <a:spcPts val="6355"/>
              </a:lnSpc>
              <a:spcBef>
                <a:spcPct val="0"/>
              </a:spcBef>
            </a:pPr>
            <a:r>
              <a:rPr lang="en-US" sz="4605" b="1">
                <a:solidFill>
                  <a:srgbClr val="17E3B2"/>
                </a:solidFill>
                <a:latin typeface="Almarai Bold"/>
                <a:ea typeface="Almarai Bold"/>
                <a:cs typeface="Almarai Bold"/>
                <a:sym typeface="Almarai Bold"/>
              </a:rPr>
              <a:t>Customer Convenience</a:t>
            </a:r>
          </a:p>
        </p:txBody>
      </p:sp>
      <p:sp>
        <p:nvSpPr>
          <p:cNvPr id="12" name="TextBox 12"/>
          <p:cNvSpPr txBox="1"/>
          <p:nvPr/>
        </p:nvSpPr>
        <p:spPr>
          <a:xfrm>
            <a:off x="1768405" y="7020495"/>
            <a:ext cx="8460280" cy="929023"/>
          </a:xfrm>
          <a:prstGeom prst="rect">
            <a:avLst/>
          </a:prstGeom>
        </p:spPr>
        <p:txBody>
          <a:bodyPr lIns="0" tIns="0" rIns="0" bIns="0" rtlCol="0" anchor="t">
            <a:spAutoFit/>
          </a:bodyPr>
          <a:lstStyle/>
          <a:p>
            <a:pPr marL="0" lvl="0" indent="0" algn="l">
              <a:lnSpc>
                <a:spcPts val="3747"/>
              </a:lnSpc>
              <a:spcBef>
                <a:spcPct val="0"/>
              </a:spcBef>
            </a:pPr>
            <a:r>
              <a:rPr lang="en-US" sz="2715">
                <a:solidFill>
                  <a:srgbClr val="FFFFFF"/>
                </a:solidFill>
                <a:latin typeface="Almarai"/>
                <a:ea typeface="Almarai"/>
                <a:cs typeface="Almarai"/>
                <a:sym typeface="Almarai"/>
              </a:rPr>
              <a:t>Simplify payment calculations. Streamline rental and management workflows.</a:t>
            </a:r>
          </a:p>
        </p:txBody>
      </p:sp>
      <p:grpSp>
        <p:nvGrpSpPr>
          <p:cNvPr id="13" name="Group 13"/>
          <p:cNvGrpSpPr/>
          <p:nvPr/>
        </p:nvGrpSpPr>
        <p:grpSpPr>
          <a:xfrm rot="5400000">
            <a:off x="1674649" y="1337924"/>
            <a:ext cx="1224824" cy="1224824"/>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sp>
        <p:nvSpPr>
          <p:cNvPr id="15" name="TextBox 15"/>
          <p:cNvSpPr txBox="1"/>
          <p:nvPr/>
        </p:nvSpPr>
        <p:spPr>
          <a:xfrm>
            <a:off x="1558938" y="1480776"/>
            <a:ext cx="1456246" cy="854810"/>
          </a:xfrm>
          <a:prstGeom prst="rect">
            <a:avLst/>
          </a:prstGeom>
        </p:spPr>
        <p:txBody>
          <a:bodyPr lIns="0" tIns="0" rIns="0" bIns="0" rtlCol="0" anchor="t">
            <a:spAutoFit/>
          </a:bodyPr>
          <a:lstStyle/>
          <a:p>
            <a:pPr algn="ctr">
              <a:lnSpc>
                <a:spcPts val="6817"/>
              </a:lnSpc>
            </a:pPr>
            <a:r>
              <a:rPr lang="en-US" sz="4940" b="1">
                <a:solidFill>
                  <a:srgbClr val="FFFFFF"/>
                </a:solidFill>
                <a:latin typeface="Almarai Bold"/>
                <a:ea typeface="Almarai Bold"/>
                <a:cs typeface="Almarai Bold"/>
                <a:sym typeface="Almarai Bold"/>
              </a:rPr>
              <a:t>02</a:t>
            </a:r>
          </a:p>
        </p:txBody>
      </p:sp>
      <p:sp>
        <p:nvSpPr>
          <p:cNvPr id="16" name="Freeform 16"/>
          <p:cNvSpPr/>
          <p:nvPr/>
        </p:nvSpPr>
        <p:spPr>
          <a:xfrm>
            <a:off x="15930795" y="233263"/>
            <a:ext cx="2192301" cy="795437"/>
          </a:xfrm>
          <a:custGeom>
            <a:avLst/>
            <a:gdLst/>
            <a:ahLst/>
            <a:cxnLst/>
            <a:rect l="l" t="t" r="r" b="b"/>
            <a:pathLst>
              <a:path w="2192301" h="795437">
                <a:moveTo>
                  <a:pt x="0" y="0"/>
                </a:moveTo>
                <a:lnTo>
                  <a:pt x="2192301" y="0"/>
                </a:lnTo>
                <a:lnTo>
                  <a:pt x="2192301" y="795437"/>
                </a:lnTo>
                <a:lnTo>
                  <a:pt x="0" y="795437"/>
                </a:lnTo>
                <a:lnTo>
                  <a:pt x="0" y="0"/>
                </a:lnTo>
                <a:close/>
              </a:path>
            </a:pathLst>
          </a:custGeom>
          <a:blipFill>
            <a:blip r:embed="rId4"/>
            <a:stretch>
              <a:fillRect/>
            </a:stretch>
          </a:blip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261157" y="-4261657"/>
            <a:ext cx="18810314" cy="18810314"/>
          </a:xfrm>
          <a:custGeom>
            <a:avLst/>
            <a:gdLst/>
            <a:ahLst/>
            <a:cxnLst/>
            <a:rect l="l" t="t" r="r" b="b"/>
            <a:pathLst>
              <a:path w="18810314" h="18810314">
                <a:moveTo>
                  <a:pt x="0" y="0"/>
                </a:moveTo>
                <a:lnTo>
                  <a:pt x="18810314" y="0"/>
                </a:lnTo>
                <a:lnTo>
                  <a:pt x="18810314" y="18810314"/>
                </a:lnTo>
                <a:lnTo>
                  <a:pt x="0" y="18810314"/>
                </a:lnTo>
                <a:lnTo>
                  <a:pt x="0" y="0"/>
                </a:lnTo>
                <a:close/>
              </a:path>
            </a:pathLst>
          </a:custGeom>
          <a:blipFill>
            <a:blip r:embed="rId2">
              <a:alphaModFix amt="20999"/>
            </a:blip>
            <a:stretch>
              <a:fillRect/>
            </a:stretch>
          </a:blipFill>
        </p:spPr>
      </p:sp>
      <p:grpSp>
        <p:nvGrpSpPr>
          <p:cNvPr id="3" name="Group 3"/>
          <p:cNvGrpSpPr/>
          <p:nvPr/>
        </p:nvGrpSpPr>
        <p:grpSpPr>
          <a:xfrm>
            <a:off x="3307828" y="3985817"/>
            <a:ext cx="3597403" cy="12045675"/>
            <a:chOff x="0" y="0"/>
            <a:chExt cx="862412" cy="2887730"/>
          </a:xfrm>
        </p:grpSpPr>
        <p:sp>
          <p:nvSpPr>
            <p:cNvPr id="4" name="Freeform 4"/>
            <p:cNvSpPr/>
            <p:nvPr/>
          </p:nvSpPr>
          <p:spPr>
            <a:xfrm>
              <a:off x="0" y="0"/>
              <a:ext cx="862412" cy="2887730"/>
            </a:xfrm>
            <a:custGeom>
              <a:avLst/>
              <a:gdLst/>
              <a:ahLst/>
              <a:cxnLst/>
              <a:rect l="l" t="t" r="r" b="b"/>
              <a:pathLst>
                <a:path w="862412" h="2887730">
                  <a:moveTo>
                    <a:pt x="215209" y="0"/>
                  </a:moveTo>
                  <a:lnTo>
                    <a:pt x="647203" y="0"/>
                  </a:lnTo>
                  <a:cubicBezTo>
                    <a:pt x="704280" y="0"/>
                    <a:pt x="759019" y="22674"/>
                    <a:pt x="799378" y="63033"/>
                  </a:cubicBezTo>
                  <a:cubicBezTo>
                    <a:pt x="839738" y="103393"/>
                    <a:pt x="862412" y="158132"/>
                    <a:pt x="862412" y="215209"/>
                  </a:cubicBezTo>
                  <a:lnTo>
                    <a:pt x="862412" y="2672522"/>
                  </a:lnTo>
                  <a:cubicBezTo>
                    <a:pt x="862412" y="2729599"/>
                    <a:pt x="839738" y="2784338"/>
                    <a:pt x="799378" y="2824697"/>
                  </a:cubicBezTo>
                  <a:cubicBezTo>
                    <a:pt x="759019" y="2865057"/>
                    <a:pt x="704280" y="2887730"/>
                    <a:pt x="647203" y="2887730"/>
                  </a:cubicBezTo>
                  <a:lnTo>
                    <a:pt x="215209" y="2887730"/>
                  </a:lnTo>
                  <a:cubicBezTo>
                    <a:pt x="158132" y="2887730"/>
                    <a:pt x="103393" y="2865057"/>
                    <a:pt x="63033" y="2824697"/>
                  </a:cubicBezTo>
                  <a:cubicBezTo>
                    <a:pt x="22674" y="2784338"/>
                    <a:pt x="0" y="2729599"/>
                    <a:pt x="0" y="2672522"/>
                  </a:cubicBezTo>
                  <a:lnTo>
                    <a:pt x="0" y="215209"/>
                  </a:lnTo>
                  <a:cubicBezTo>
                    <a:pt x="0" y="158132"/>
                    <a:pt x="22674" y="103393"/>
                    <a:pt x="63033" y="63033"/>
                  </a:cubicBezTo>
                  <a:cubicBezTo>
                    <a:pt x="103393" y="22674"/>
                    <a:pt x="158132" y="0"/>
                    <a:pt x="215209" y="0"/>
                  </a:cubicBezTo>
                  <a:close/>
                </a:path>
              </a:pathLst>
            </a:custGeom>
            <a:solidFill>
              <a:srgbClr val="051D40"/>
            </a:solidFill>
            <a:ln cap="rnd">
              <a:noFill/>
              <a:prstDash val="solid"/>
              <a:round/>
            </a:ln>
          </p:spPr>
        </p:sp>
        <p:sp>
          <p:nvSpPr>
            <p:cNvPr id="5" name="TextBox 5"/>
            <p:cNvSpPr txBox="1"/>
            <p:nvPr/>
          </p:nvSpPr>
          <p:spPr>
            <a:xfrm>
              <a:off x="0" y="-47625"/>
              <a:ext cx="862412" cy="2935355"/>
            </a:xfrm>
            <a:prstGeom prst="rect">
              <a:avLst/>
            </a:prstGeom>
          </p:spPr>
          <p:txBody>
            <a:bodyPr lIns="50800" tIns="50800" rIns="50800" bIns="50800" rtlCol="0" anchor="ctr"/>
            <a:lstStyle/>
            <a:p>
              <a:pPr marL="0" lvl="0" indent="0" algn="ctr">
                <a:lnSpc>
                  <a:spcPts val="3360"/>
                </a:lnSpc>
                <a:spcBef>
                  <a:spcPct val="0"/>
                </a:spcBef>
              </a:pPr>
              <a:endParaRPr/>
            </a:p>
          </p:txBody>
        </p:sp>
      </p:grpSp>
      <p:grpSp>
        <p:nvGrpSpPr>
          <p:cNvPr id="6" name="Group 6"/>
          <p:cNvGrpSpPr>
            <a:grpSpLocks noChangeAspect="1"/>
          </p:cNvGrpSpPr>
          <p:nvPr/>
        </p:nvGrpSpPr>
        <p:grpSpPr>
          <a:xfrm>
            <a:off x="3577889" y="4919915"/>
            <a:ext cx="3095834" cy="3083741"/>
            <a:chOff x="0" y="0"/>
            <a:chExt cx="6502400" cy="6477000"/>
          </a:xfrm>
        </p:grpSpPr>
        <p:sp>
          <p:nvSpPr>
            <p:cNvPr id="7" name="Freeform 7"/>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223" t="-1085" r="223" b="-6778"/>
              </a:stretch>
            </a:blipFill>
          </p:spPr>
        </p:sp>
        <p:sp>
          <p:nvSpPr>
            <p:cNvPr id="8" name="Freeform 8"/>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7E3B2"/>
            </a:solidFill>
          </p:spPr>
        </p:sp>
      </p:grpSp>
      <p:grpSp>
        <p:nvGrpSpPr>
          <p:cNvPr id="9" name="Group 9"/>
          <p:cNvGrpSpPr/>
          <p:nvPr/>
        </p:nvGrpSpPr>
        <p:grpSpPr>
          <a:xfrm>
            <a:off x="7338792" y="3985817"/>
            <a:ext cx="3597403" cy="12045675"/>
            <a:chOff x="0" y="0"/>
            <a:chExt cx="862412" cy="2887730"/>
          </a:xfrm>
        </p:grpSpPr>
        <p:sp>
          <p:nvSpPr>
            <p:cNvPr id="10" name="Freeform 10"/>
            <p:cNvSpPr/>
            <p:nvPr/>
          </p:nvSpPr>
          <p:spPr>
            <a:xfrm>
              <a:off x="0" y="0"/>
              <a:ext cx="862412" cy="2887730"/>
            </a:xfrm>
            <a:custGeom>
              <a:avLst/>
              <a:gdLst/>
              <a:ahLst/>
              <a:cxnLst/>
              <a:rect l="l" t="t" r="r" b="b"/>
              <a:pathLst>
                <a:path w="862412" h="2887730">
                  <a:moveTo>
                    <a:pt x="215209" y="0"/>
                  </a:moveTo>
                  <a:lnTo>
                    <a:pt x="647203" y="0"/>
                  </a:lnTo>
                  <a:cubicBezTo>
                    <a:pt x="704280" y="0"/>
                    <a:pt x="759019" y="22674"/>
                    <a:pt x="799378" y="63033"/>
                  </a:cubicBezTo>
                  <a:cubicBezTo>
                    <a:pt x="839738" y="103393"/>
                    <a:pt x="862412" y="158132"/>
                    <a:pt x="862412" y="215209"/>
                  </a:cubicBezTo>
                  <a:lnTo>
                    <a:pt x="862412" y="2672522"/>
                  </a:lnTo>
                  <a:cubicBezTo>
                    <a:pt x="862412" y="2729599"/>
                    <a:pt x="839738" y="2784338"/>
                    <a:pt x="799378" y="2824697"/>
                  </a:cubicBezTo>
                  <a:cubicBezTo>
                    <a:pt x="759019" y="2865057"/>
                    <a:pt x="704280" y="2887730"/>
                    <a:pt x="647203" y="2887730"/>
                  </a:cubicBezTo>
                  <a:lnTo>
                    <a:pt x="215209" y="2887730"/>
                  </a:lnTo>
                  <a:cubicBezTo>
                    <a:pt x="158132" y="2887730"/>
                    <a:pt x="103393" y="2865057"/>
                    <a:pt x="63033" y="2824697"/>
                  </a:cubicBezTo>
                  <a:cubicBezTo>
                    <a:pt x="22674" y="2784338"/>
                    <a:pt x="0" y="2729599"/>
                    <a:pt x="0" y="2672522"/>
                  </a:cubicBezTo>
                  <a:lnTo>
                    <a:pt x="0" y="215209"/>
                  </a:lnTo>
                  <a:cubicBezTo>
                    <a:pt x="0" y="158132"/>
                    <a:pt x="22674" y="103393"/>
                    <a:pt x="63033" y="63033"/>
                  </a:cubicBezTo>
                  <a:cubicBezTo>
                    <a:pt x="103393" y="22674"/>
                    <a:pt x="158132" y="0"/>
                    <a:pt x="215209" y="0"/>
                  </a:cubicBezTo>
                  <a:close/>
                </a:path>
              </a:pathLst>
            </a:custGeom>
            <a:solidFill>
              <a:srgbClr val="051D40"/>
            </a:solidFill>
            <a:ln cap="rnd">
              <a:noFill/>
              <a:prstDash val="solid"/>
              <a:round/>
            </a:ln>
          </p:spPr>
        </p:sp>
        <p:sp>
          <p:nvSpPr>
            <p:cNvPr id="11" name="TextBox 11"/>
            <p:cNvSpPr txBox="1"/>
            <p:nvPr/>
          </p:nvSpPr>
          <p:spPr>
            <a:xfrm>
              <a:off x="0" y="-47625"/>
              <a:ext cx="862412" cy="2935355"/>
            </a:xfrm>
            <a:prstGeom prst="rect">
              <a:avLst/>
            </a:prstGeom>
          </p:spPr>
          <p:txBody>
            <a:bodyPr lIns="50800" tIns="50800" rIns="50800" bIns="50800" rtlCol="0" anchor="ctr"/>
            <a:lstStyle/>
            <a:p>
              <a:pPr marL="0" lvl="0" indent="0" algn="ctr">
                <a:lnSpc>
                  <a:spcPts val="3360"/>
                </a:lnSpc>
                <a:spcBef>
                  <a:spcPct val="0"/>
                </a:spcBef>
              </a:pPr>
              <a:endParaRPr/>
            </a:p>
          </p:txBody>
        </p:sp>
      </p:grpSp>
      <p:grpSp>
        <p:nvGrpSpPr>
          <p:cNvPr id="12" name="Group 12"/>
          <p:cNvGrpSpPr>
            <a:grpSpLocks noChangeAspect="1"/>
          </p:cNvGrpSpPr>
          <p:nvPr/>
        </p:nvGrpSpPr>
        <p:grpSpPr>
          <a:xfrm>
            <a:off x="7621866" y="4919915"/>
            <a:ext cx="3095834" cy="3083741"/>
            <a:chOff x="0" y="0"/>
            <a:chExt cx="6502400" cy="6477000"/>
          </a:xfrm>
        </p:grpSpPr>
        <p:sp>
          <p:nvSpPr>
            <p:cNvPr id="13" name="Freeform 13"/>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223" t="-2172" r="223" b="-5691"/>
              </a:stretch>
            </a:blipFill>
          </p:spPr>
        </p:sp>
        <p:sp>
          <p:nvSpPr>
            <p:cNvPr id="14" name="Freeform 14"/>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7E3B2"/>
            </a:solidFill>
          </p:spPr>
        </p:sp>
      </p:grpSp>
      <p:grpSp>
        <p:nvGrpSpPr>
          <p:cNvPr id="15" name="Group 15"/>
          <p:cNvGrpSpPr/>
          <p:nvPr/>
        </p:nvGrpSpPr>
        <p:grpSpPr>
          <a:xfrm>
            <a:off x="11382769" y="3985817"/>
            <a:ext cx="3597403" cy="12045675"/>
            <a:chOff x="0" y="0"/>
            <a:chExt cx="862412" cy="2887730"/>
          </a:xfrm>
        </p:grpSpPr>
        <p:sp>
          <p:nvSpPr>
            <p:cNvPr id="16" name="Freeform 16"/>
            <p:cNvSpPr/>
            <p:nvPr/>
          </p:nvSpPr>
          <p:spPr>
            <a:xfrm>
              <a:off x="0" y="0"/>
              <a:ext cx="862412" cy="2887730"/>
            </a:xfrm>
            <a:custGeom>
              <a:avLst/>
              <a:gdLst/>
              <a:ahLst/>
              <a:cxnLst/>
              <a:rect l="l" t="t" r="r" b="b"/>
              <a:pathLst>
                <a:path w="862412" h="2887730">
                  <a:moveTo>
                    <a:pt x="215209" y="0"/>
                  </a:moveTo>
                  <a:lnTo>
                    <a:pt x="647203" y="0"/>
                  </a:lnTo>
                  <a:cubicBezTo>
                    <a:pt x="704280" y="0"/>
                    <a:pt x="759019" y="22674"/>
                    <a:pt x="799378" y="63033"/>
                  </a:cubicBezTo>
                  <a:cubicBezTo>
                    <a:pt x="839738" y="103393"/>
                    <a:pt x="862412" y="158132"/>
                    <a:pt x="862412" y="215209"/>
                  </a:cubicBezTo>
                  <a:lnTo>
                    <a:pt x="862412" y="2672522"/>
                  </a:lnTo>
                  <a:cubicBezTo>
                    <a:pt x="862412" y="2729599"/>
                    <a:pt x="839738" y="2784338"/>
                    <a:pt x="799378" y="2824697"/>
                  </a:cubicBezTo>
                  <a:cubicBezTo>
                    <a:pt x="759019" y="2865057"/>
                    <a:pt x="704280" y="2887730"/>
                    <a:pt x="647203" y="2887730"/>
                  </a:cubicBezTo>
                  <a:lnTo>
                    <a:pt x="215209" y="2887730"/>
                  </a:lnTo>
                  <a:cubicBezTo>
                    <a:pt x="158132" y="2887730"/>
                    <a:pt x="103393" y="2865057"/>
                    <a:pt x="63033" y="2824697"/>
                  </a:cubicBezTo>
                  <a:cubicBezTo>
                    <a:pt x="22674" y="2784338"/>
                    <a:pt x="0" y="2729599"/>
                    <a:pt x="0" y="2672522"/>
                  </a:cubicBezTo>
                  <a:lnTo>
                    <a:pt x="0" y="215209"/>
                  </a:lnTo>
                  <a:cubicBezTo>
                    <a:pt x="0" y="158132"/>
                    <a:pt x="22674" y="103393"/>
                    <a:pt x="63033" y="63033"/>
                  </a:cubicBezTo>
                  <a:cubicBezTo>
                    <a:pt x="103393" y="22674"/>
                    <a:pt x="158132" y="0"/>
                    <a:pt x="215209" y="0"/>
                  </a:cubicBezTo>
                  <a:close/>
                </a:path>
              </a:pathLst>
            </a:custGeom>
            <a:solidFill>
              <a:srgbClr val="051D40"/>
            </a:solidFill>
            <a:ln cap="rnd">
              <a:noFill/>
              <a:prstDash val="solid"/>
              <a:round/>
            </a:ln>
          </p:spPr>
        </p:sp>
        <p:sp>
          <p:nvSpPr>
            <p:cNvPr id="17" name="TextBox 17"/>
            <p:cNvSpPr txBox="1"/>
            <p:nvPr/>
          </p:nvSpPr>
          <p:spPr>
            <a:xfrm>
              <a:off x="0" y="-47625"/>
              <a:ext cx="862412" cy="2935355"/>
            </a:xfrm>
            <a:prstGeom prst="rect">
              <a:avLst/>
            </a:prstGeom>
          </p:spPr>
          <p:txBody>
            <a:bodyPr lIns="50800" tIns="50800" rIns="50800" bIns="50800" rtlCol="0" anchor="ctr"/>
            <a:lstStyle/>
            <a:p>
              <a:pPr marL="0" lvl="0" indent="0" algn="ctr">
                <a:lnSpc>
                  <a:spcPts val="3360"/>
                </a:lnSpc>
                <a:spcBef>
                  <a:spcPct val="0"/>
                </a:spcBef>
              </a:pPr>
              <a:endParaRPr/>
            </a:p>
          </p:txBody>
        </p:sp>
      </p:grpSp>
      <p:grpSp>
        <p:nvGrpSpPr>
          <p:cNvPr id="18" name="Group 18"/>
          <p:cNvGrpSpPr>
            <a:grpSpLocks noChangeAspect="1"/>
          </p:cNvGrpSpPr>
          <p:nvPr/>
        </p:nvGrpSpPr>
        <p:grpSpPr>
          <a:xfrm>
            <a:off x="11665844" y="4919915"/>
            <a:ext cx="3095834" cy="3083741"/>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223" t="-7496" r="223" b="-977"/>
              </a:stretch>
            </a:blipFill>
          </p:spPr>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7E3B2"/>
            </a:solidFill>
          </p:spPr>
        </p:sp>
      </p:grpSp>
      <p:grpSp>
        <p:nvGrpSpPr>
          <p:cNvPr id="21" name="Group 21"/>
          <p:cNvGrpSpPr/>
          <p:nvPr/>
        </p:nvGrpSpPr>
        <p:grpSpPr>
          <a:xfrm rot="-10800000">
            <a:off x="-4722727" y="267514"/>
            <a:ext cx="5754080" cy="8220114"/>
            <a:chOff x="0" y="0"/>
            <a:chExt cx="4445000" cy="6350000"/>
          </a:xfrm>
        </p:grpSpPr>
        <p:sp>
          <p:nvSpPr>
            <p:cNvPr id="22" name="Freeform 22"/>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r="-201730"/>
              </a:stretch>
            </a:blipFill>
          </p:spPr>
        </p:sp>
      </p:grpSp>
      <p:sp>
        <p:nvSpPr>
          <p:cNvPr id="23" name="TextBox 23"/>
          <p:cNvSpPr txBox="1"/>
          <p:nvPr/>
        </p:nvSpPr>
        <p:spPr>
          <a:xfrm>
            <a:off x="5716827" y="1472447"/>
            <a:ext cx="6854345" cy="828675"/>
          </a:xfrm>
          <a:prstGeom prst="rect">
            <a:avLst/>
          </a:prstGeom>
        </p:spPr>
        <p:txBody>
          <a:bodyPr lIns="0" tIns="0" rIns="0" bIns="0" rtlCol="0" anchor="t">
            <a:spAutoFit/>
          </a:bodyPr>
          <a:lstStyle/>
          <a:p>
            <a:pPr marL="0" lvl="0" indent="0" algn="ctr">
              <a:lnSpc>
                <a:spcPts val="6451"/>
              </a:lnSpc>
              <a:spcBef>
                <a:spcPct val="0"/>
              </a:spcBef>
            </a:pPr>
            <a:r>
              <a:rPr lang="en-US" sz="5376" b="1">
                <a:solidFill>
                  <a:srgbClr val="FFFFFF"/>
                </a:solidFill>
                <a:latin typeface="Almarai Bold"/>
                <a:ea typeface="Almarai Bold"/>
                <a:cs typeface="Almarai Bold"/>
                <a:sym typeface="Almarai Bold"/>
              </a:rPr>
              <a:t>OUR TEAM</a:t>
            </a:r>
          </a:p>
        </p:txBody>
      </p:sp>
      <p:grpSp>
        <p:nvGrpSpPr>
          <p:cNvPr id="24" name="Group 24"/>
          <p:cNvGrpSpPr/>
          <p:nvPr/>
        </p:nvGrpSpPr>
        <p:grpSpPr>
          <a:xfrm rot="5400000">
            <a:off x="5747062" y="1279135"/>
            <a:ext cx="1224824" cy="1224824"/>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26211" r="-126211"/>
              </a:stretch>
            </a:blipFill>
          </p:spPr>
        </p:sp>
      </p:grpSp>
      <p:sp>
        <p:nvSpPr>
          <p:cNvPr id="26" name="TextBox 26"/>
          <p:cNvSpPr txBox="1"/>
          <p:nvPr/>
        </p:nvSpPr>
        <p:spPr>
          <a:xfrm>
            <a:off x="3513308" y="8443379"/>
            <a:ext cx="3123845" cy="1050925"/>
          </a:xfrm>
          <a:prstGeom prst="rect">
            <a:avLst/>
          </a:prstGeom>
        </p:spPr>
        <p:txBody>
          <a:bodyPr lIns="0" tIns="0" rIns="0" bIns="0" rtlCol="0" anchor="t">
            <a:spAutoFit/>
          </a:bodyPr>
          <a:lstStyle/>
          <a:p>
            <a:pPr algn="ctr">
              <a:lnSpc>
                <a:spcPts val="4118"/>
              </a:lnSpc>
            </a:pPr>
            <a:r>
              <a:rPr lang="en-US" sz="3432" b="1" spc="171">
                <a:solidFill>
                  <a:srgbClr val="FFFBFB"/>
                </a:solidFill>
                <a:latin typeface="Almarai Bold"/>
                <a:ea typeface="Almarai Bold"/>
                <a:cs typeface="Almarai Bold"/>
                <a:sym typeface="Almarai Bold"/>
              </a:rPr>
              <a:t>DAVE JASON B. SALTE</a:t>
            </a:r>
          </a:p>
        </p:txBody>
      </p:sp>
      <p:sp>
        <p:nvSpPr>
          <p:cNvPr id="27" name="TextBox 27"/>
          <p:cNvSpPr txBox="1"/>
          <p:nvPr/>
        </p:nvSpPr>
        <p:spPr>
          <a:xfrm>
            <a:off x="7695910" y="8443379"/>
            <a:ext cx="2947748" cy="1050925"/>
          </a:xfrm>
          <a:prstGeom prst="rect">
            <a:avLst/>
          </a:prstGeom>
        </p:spPr>
        <p:txBody>
          <a:bodyPr lIns="0" tIns="0" rIns="0" bIns="0" rtlCol="0" anchor="t">
            <a:spAutoFit/>
          </a:bodyPr>
          <a:lstStyle/>
          <a:p>
            <a:pPr algn="ctr">
              <a:lnSpc>
                <a:spcPts val="4118"/>
              </a:lnSpc>
            </a:pPr>
            <a:r>
              <a:rPr lang="en-US" sz="3432" b="1" spc="171">
                <a:solidFill>
                  <a:srgbClr val="FFFBFB"/>
                </a:solidFill>
                <a:latin typeface="Almarai Bold"/>
                <a:ea typeface="Almarai Bold"/>
                <a:cs typeface="Almarai Bold"/>
                <a:sym typeface="Almarai Bold"/>
              </a:rPr>
              <a:t>JEFFREY ROMEROSA</a:t>
            </a:r>
          </a:p>
        </p:txBody>
      </p:sp>
      <p:sp>
        <p:nvSpPr>
          <p:cNvPr id="28" name="TextBox 28"/>
          <p:cNvSpPr txBox="1"/>
          <p:nvPr/>
        </p:nvSpPr>
        <p:spPr>
          <a:xfrm>
            <a:off x="11777360" y="8443379"/>
            <a:ext cx="2947748" cy="1565275"/>
          </a:xfrm>
          <a:prstGeom prst="rect">
            <a:avLst/>
          </a:prstGeom>
        </p:spPr>
        <p:txBody>
          <a:bodyPr lIns="0" tIns="0" rIns="0" bIns="0" rtlCol="0" anchor="t">
            <a:spAutoFit/>
          </a:bodyPr>
          <a:lstStyle/>
          <a:p>
            <a:pPr algn="ctr">
              <a:lnSpc>
                <a:spcPts val="4118"/>
              </a:lnSpc>
            </a:pPr>
            <a:r>
              <a:rPr lang="en-US" sz="3432" b="1" spc="171">
                <a:solidFill>
                  <a:srgbClr val="FFFBFB"/>
                </a:solidFill>
                <a:latin typeface="Almarai Bold"/>
                <a:ea typeface="Almarai Bold"/>
                <a:cs typeface="Almarai Bold"/>
                <a:sym typeface="Almarai Bold"/>
              </a:rPr>
              <a:t>ANDRE G. SALVADOR</a:t>
            </a:r>
          </a:p>
          <a:p>
            <a:pPr algn="ctr">
              <a:lnSpc>
                <a:spcPts val="4118"/>
              </a:lnSpc>
            </a:pPr>
            <a:endParaRPr lang="en-US" sz="3432" b="1" spc="171">
              <a:solidFill>
                <a:srgbClr val="FFFBFB"/>
              </a:solidFill>
              <a:latin typeface="Almarai Bold"/>
              <a:ea typeface="Almarai Bold"/>
              <a:cs typeface="Almarai Bold"/>
              <a:sym typeface="Almarai Bold"/>
            </a:endParaRPr>
          </a:p>
        </p:txBody>
      </p:sp>
      <p:sp>
        <p:nvSpPr>
          <p:cNvPr id="29" name="TextBox 29"/>
          <p:cNvSpPr txBox="1"/>
          <p:nvPr/>
        </p:nvSpPr>
        <p:spPr>
          <a:xfrm>
            <a:off x="5631351" y="1421987"/>
            <a:ext cx="1456246" cy="839560"/>
          </a:xfrm>
          <a:prstGeom prst="rect">
            <a:avLst/>
          </a:prstGeom>
        </p:spPr>
        <p:txBody>
          <a:bodyPr lIns="0" tIns="0" rIns="0" bIns="0" rtlCol="0" anchor="t">
            <a:spAutoFit/>
          </a:bodyPr>
          <a:lstStyle/>
          <a:p>
            <a:pPr algn="ctr">
              <a:lnSpc>
                <a:spcPts val="6817"/>
              </a:lnSpc>
            </a:pPr>
            <a:r>
              <a:rPr lang="en-US" sz="4940" b="1">
                <a:solidFill>
                  <a:srgbClr val="FFFFFF"/>
                </a:solidFill>
                <a:latin typeface="Almarai Bold"/>
                <a:ea typeface="Almarai Bold"/>
                <a:cs typeface="Almarai Bold"/>
                <a:sym typeface="Almarai Bold"/>
              </a:rPr>
              <a:t>10</a:t>
            </a:r>
          </a:p>
        </p:txBody>
      </p:sp>
      <p:sp>
        <p:nvSpPr>
          <p:cNvPr id="30" name="Freeform 30"/>
          <p:cNvSpPr/>
          <p:nvPr/>
        </p:nvSpPr>
        <p:spPr>
          <a:xfrm>
            <a:off x="15742837" y="267514"/>
            <a:ext cx="2192301" cy="795437"/>
          </a:xfrm>
          <a:custGeom>
            <a:avLst/>
            <a:gdLst/>
            <a:ahLst/>
            <a:cxnLst/>
            <a:rect l="l" t="t" r="r" b="b"/>
            <a:pathLst>
              <a:path w="2192301" h="795437">
                <a:moveTo>
                  <a:pt x="0" y="0"/>
                </a:moveTo>
                <a:lnTo>
                  <a:pt x="2192301" y="0"/>
                </a:lnTo>
                <a:lnTo>
                  <a:pt x="2192301" y="795437"/>
                </a:lnTo>
                <a:lnTo>
                  <a:pt x="0" y="795437"/>
                </a:lnTo>
                <a:lnTo>
                  <a:pt x="0" y="0"/>
                </a:lnTo>
                <a:close/>
              </a:path>
            </a:pathLst>
          </a:custGeom>
          <a:blipFill>
            <a:blip r:embed="rId7"/>
            <a:stretch>
              <a:fillRect/>
            </a:stretch>
          </a:blipFill>
        </p:spPr>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9690195" y="3049848"/>
            <a:ext cx="7569105" cy="7868257"/>
            <a:chOff x="0" y="0"/>
            <a:chExt cx="6108573" cy="6350000"/>
          </a:xfrm>
        </p:grpSpPr>
        <p:sp>
          <p:nvSpPr>
            <p:cNvPr id="3" name="Freeform 3"/>
            <p:cNvSpPr/>
            <p:nvPr/>
          </p:nvSpPr>
          <p:spPr>
            <a:xfrm>
              <a:off x="0" y="0"/>
              <a:ext cx="6108573" cy="6350000"/>
            </a:xfrm>
            <a:custGeom>
              <a:avLst/>
              <a:gdLst/>
              <a:ahLst/>
              <a:cxnLst/>
              <a:rect l="l" t="t" r="r" b="b"/>
              <a:pathLst>
                <a:path w="6108573" h="6350000">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2"/>
              <a:stretch>
                <a:fillRect l="-133175" r="-133175"/>
              </a:stretch>
            </a:blipFill>
          </p:spPr>
        </p:sp>
      </p:grpSp>
      <p:grpSp>
        <p:nvGrpSpPr>
          <p:cNvPr id="4" name="Group 4"/>
          <p:cNvGrpSpPr>
            <a:grpSpLocks noChangeAspect="1"/>
          </p:cNvGrpSpPr>
          <p:nvPr/>
        </p:nvGrpSpPr>
        <p:grpSpPr>
          <a:xfrm>
            <a:off x="9690195" y="736179"/>
            <a:ext cx="7569105" cy="7868257"/>
            <a:chOff x="0" y="0"/>
            <a:chExt cx="6108573" cy="6350000"/>
          </a:xfrm>
        </p:grpSpPr>
        <p:sp>
          <p:nvSpPr>
            <p:cNvPr id="5" name="Freeform 5"/>
            <p:cNvSpPr/>
            <p:nvPr/>
          </p:nvSpPr>
          <p:spPr>
            <a:xfrm>
              <a:off x="0" y="0"/>
              <a:ext cx="6108573" cy="6350000"/>
            </a:xfrm>
            <a:custGeom>
              <a:avLst/>
              <a:gdLst/>
              <a:ahLst/>
              <a:cxnLst/>
              <a:rect l="l" t="t" r="r" b="b"/>
              <a:pathLst>
                <a:path w="6108573" h="6350000">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2"/>
              <a:stretch>
                <a:fillRect l="-133175" r="-133175"/>
              </a:stretch>
            </a:blipFill>
          </p:spPr>
        </p:sp>
      </p:grpSp>
      <p:sp>
        <p:nvSpPr>
          <p:cNvPr id="6" name="TextBox 6"/>
          <p:cNvSpPr txBox="1"/>
          <p:nvPr/>
        </p:nvSpPr>
        <p:spPr>
          <a:xfrm>
            <a:off x="1337301" y="4900195"/>
            <a:ext cx="6976040" cy="1439617"/>
          </a:xfrm>
          <a:prstGeom prst="rect">
            <a:avLst/>
          </a:prstGeom>
        </p:spPr>
        <p:txBody>
          <a:bodyPr lIns="0" tIns="0" rIns="0" bIns="0" rtlCol="0" anchor="t">
            <a:spAutoFit/>
          </a:bodyPr>
          <a:lstStyle/>
          <a:p>
            <a:pPr marL="0" lvl="0" indent="0" algn="l">
              <a:lnSpc>
                <a:spcPts val="11705"/>
              </a:lnSpc>
            </a:pPr>
            <a:r>
              <a:rPr lang="en-US" sz="8361" b="1" spc="510">
                <a:solidFill>
                  <a:srgbClr val="17E3B2"/>
                </a:solidFill>
                <a:latin typeface="Almarai Bold"/>
                <a:ea typeface="Almarai Bold"/>
                <a:cs typeface="Almarai Bold"/>
                <a:sym typeface="Almarai Bold"/>
              </a:rPr>
              <a:t>THANK YOU</a:t>
            </a:r>
          </a:p>
        </p:txBody>
      </p:sp>
      <p:sp>
        <p:nvSpPr>
          <p:cNvPr id="7" name="TextBox 7"/>
          <p:cNvSpPr txBox="1"/>
          <p:nvPr/>
        </p:nvSpPr>
        <p:spPr>
          <a:xfrm>
            <a:off x="2328191" y="4203757"/>
            <a:ext cx="4994260" cy="867888"/>
          </a:xfrm>
          <a:prstGeom prst="rect">
            <a:avLst/>
          </a:prstGeom>
        </p:spPr>
        <p:txBody>
          <a:bodyPr lIns="0" tIns="0" rIns="0" bIns="0" rtlCol="0" anchor="t">
            <a:spAutoFit/>
          </a:bodyPr>
          <a:lstStyle/>
          <a:p>
            <a:pPr marL="0" lvl="0" indent="0" algn="ctr">
              <a:lnSpc>
                <a:spcPts val="6945"/>
              </a:lnSpc>
            </a:pPr>
            <a:r>
              <a:rPr lang="en-US" sz="4961" b="1" spc="302">
                <a:solidFill>
                  <a:srgbClr val="FFFFFF"/>
                </a:solidFill>
                <a:latin typeface="Almarai Bold"/>
                <a:ea typeface="Almarai Bold"/>
                <a:cs typeface="Almarai Bold"/>
                <a:sym typeface="Almarai Bold"/>
              </a:rPr>
              <a:t>END OF SLIDE</a:t>
            </a:r>
          </a:p>
        </p:txBody>
      </p:sp>
      <p:grpSp>
        <p:nvGrpSpPr>
          <p:cNvPr id="8" name="Group 8"/>
          <p:cNvGrpSpPr>
            <a:grpSpLocks noChangeAspect="1"/>
          </p:cNvGrpSpPr>
          <p:nvPr/>
        </p:nvGrpSpPr>
        <p:grpSpPr>
          <a:xfrm>
            <a:off x="9690195" y="1390043"/>
            <a:ext cx="7569105" cy="7868257"/>
            <a:chOff x="0" y="0"/>
            <a:chExt cx="6108573" cy="6350000"/>
          </a:xfrm>
        </p:grpSpPr>
        <p:sp>
          <p:nvSpPr>
            <p:cNvPr id="9" name="Freeform 9"/>
            <p:cNvSpPr/>
            <p:nvPr/>
          </p:nvSpPr>
          <p:spPr>
            <a:xfrm>
              <a:off x="0" y="0"/>
              <a:ext cx="6108573" cy="6350000"/>
            </a:xfrm>
            <a:custGeom>
              <a:avLst/>
              <a:gdLst/>
              <a:ahLst/>
              <a:cxnLst/>
              <a:rect l="l" t="t" r="r" b="b"/>
              <a:pathLst>
                <a:path w="6108573" h="6350000">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2"/>
              <a:stretch>
                <a:fillRect l="-133175" r="-133175"/>
              </a:stretch>
            </a:blipFill>
          </p:spPr>
        </p:sp>
      </p:grpSp>
      <p:grpSp>
        <p:nvGrpSpPr>
          <p:cNvPr id="10" name="Group 10"/>
          <p:cNvGrpSpPr/>
          <p:nvPr/>
        </p:nvGrpSpPr>
        <p:grpSpPr>
          <a:xfrm>
            <a:off x="9891343" y="-1633863"/>
            <a:ext cx="7166809" cy="10238298"/>
            <a:chOff x="0" y="0"/>
            <a:chExt cx="4445000" cy="6350000"/>
          </a:xfrm>
        </p:grpSpPr>
        <p:sp>
          <p:nvSpPr>
            <p:cNvPr id="11" name="Freeform 11"/>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169203" r="-38844"/>
              </a:stretch>
            </a:blipFill>
          </p:spPr>
        </p:sp>
      </p:grpSp>
      <p:sp>
        <p:nvSpPr>
          <p:cNvPr id="12" name="Freeform 12"/>
          <p:cNvSpPr/>
          <p:nvPr/>
        </p:nvSpPr>
        <p:spPr>
          <a:xfrm>
            <a:off x="685481" y="594607"/>
            <a:ext cx="2192301" cy="795437"/>
          </a:xfrm>
          <a:custGeom>
            <a:avLst/>
            <a:gdLst/>
            <a:ahLst/>
            <a:cxnLst/>
            <a:rect l="l" t="t" r="r" b="b"/>
            <a:pathLst>
              <a:path w="2192301" h="795437">
                <a:moveTo>
                  <a:pt x="0" y="0"/>
                </a:moveTo>
                <a:lnTo>
                  <a:pt x="2192301" y="0"/>
                </a:lnTo>
                <a:lnTo>
                  <a:pt x="2192301" y="795436"/>
                </a:lnTo>
                <a:lnTo>
                  <a:pt x="0" y="795436"/>
                </a:lnTo>
                <a:lnTo>
                  <a:pt x="0" y="0"/>
                </a:lnTo>
                <a:close/>
              </a:path>
            </a:pathLst>
          </a:custGeom>
          <a:blipFill>
            <a:blip r:embed="rId4"/>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291592" y="1717521"/>
            <a:ext cx="6376662" cy="637666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nvGrpSpPr>
          <p:cNvPr id="4" name="Group 4"/>
          <p:cNvGrpSpPr/>
          <p:nvPr/>
        </p:nvGrpSpPr>
        <p:grpSpPr>
          <a:xfrm>
            <a:off x="682767" y="1195545"/>
            <a:ext cx="7594311" cy="7594311"/>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nvGrpSpPr>
          <p:cNvPr id="6" name="Group 6"/>
          <p:cNvGrpSpPr/>
          <p:nvPr/>
        </p:nvGrpSpPr>
        <p:grpSpPr>
          <a:xfrm>
            <a:off x="9039229" y="2584516"/>
            <a:ext cx="1371267" cy="137126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a:ln w="95250" cap="sq">
              <a:solidFill>
                <a:srgbClr val="051D40"/>
              </a:solidFill>
              <a:prstDash val="solid"/>
              <a:miter/>
            </a:ln>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605"/>
                </a:lnSpc>
              </a:pPr>
              <a:endParaRPr/>
            </a:p>
          </p:txBody>
        </p:sp>
      </p:grpSp>
      <p:grpSp>
        <p:nvGrpSpPr>
          <p:cNvPr id="9" name="Group 9"/>
          <p:cNvGrpSpPr/>
          <p:nvPr/>
        </p:nvGrpSpPr>
        <p:grpSpPr>
          <a:xfrm>
            <a:off x="9029553" y="4526970"/>
            <a:ext cx="1371267" cy="137126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a:ln w="95250" cap="sq">
              <a:solidFill>
                <a:srgbClr val="051D40"/>
              </a:solidFill>
              <a:prstDash val="solid"/>
              <a:miter/>
            </a:ln>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605"/>
                </a:lnSpc>
              </a:pPr>
              <a:endParaRPr/>
            </a:p>
          </p:txBody>
        </p:sp>
      </p:grpSp>
      <p:grpSp>
        <p:nvGrpSpPr>
          <p:cNvPr id="12" name="Group 12"/>
          <p:cNvGrpSpPr/>
          <p:nvPr/>
        </p:nvGrpSpPr>
        <p:grpSpPr>
          <a:xfrm>
            <a:off x="9029553" y="6516233"/>
            <a:ext cx="1371267" cy="137126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a:ln w="95250" cap="sq">
              <a:solidFill>
                <a:srgbClr val="051D40"/>
              </a:solidFill>
              <a:prstDash val="solid"/>
              <a:miter/>
            </a:ln>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05"/>
                </a:lnSpc>
              </a:pPr>
              <a:endParaRPr/>
            </a:p>
          </p:txBody>
        </p:sp>
      </p:grpSp>
      <p:grpSp>
        <p:nvGrpSpPr>
          <p:cNvPr id="15" name="Group 15"/>
          <p:cNvGrpSpPr/>
          <p:nvPr/>
        </p:nvGrpSpPr>
        <p:grpSpPr>
          <a:xfrm>
            <a:off x="17259300" y="2066886"/>
            <a:ext cx="5754080" cy="8220114"/>
            <a:chOff x="0" y="0"/>
            <a:chExt cx="4445000" cy="6350000"/>
          </a:xfrm>
        </p:grpSpPr>
        <p:sp>
          <p:nvSpPr>
            <p:cNvPr id="16" name="Freeform 16"/>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17" name="Group 17"/>
          <p:cNvGrpSpPr/>
          <p:nvPr/>
        </p:nvGrpSpPr>
        <p:grpSpPr>
          <a:xfrm rot="-10800000">
            <a:off x="-4725380" y="5468707"/>
            <a:ext cx="5754080" cy="8220114"/>
            <a:chOff x="0" y="0"/>
            <a:chExt cx="4445000" cy="6350000"/>
          </a:xfrm>
        </p:grpSpPr>
        <p:sp>
          <p:nvSpPr>
            <p:cNvPr id="18" name="Freeform 18"/>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19" name="Group 19"/>
          <p:cNvGrpSpPr/>
          <p:nvPr/>
        </p:nvGrpSpPr>
        <p:grpSpPr>
          <a:xfrm>
            <a:off x="13404821" y="-969581"/>
            <a:ext cx="1683983" cy="2405689"/>
            <a:chOff x="0" y="0"/>
            <a:chExt cx="4445000" cy="6350000"/>
          </a:xfrm>
        </p:grpSpPr>
        <p:sp>
          <p:nvSpPr>
            <p:cNvPr id="20" name="Freeform 20"/>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r="-201730"/>
              </a:stretch>
            </a:blipFill>
          </p:spPr>
        </p:sp>
      </p:grpSp>
      <p:grpSp>
        <p:nvGrpSpPr>
          <p:cNvPr id="21" name="Group 21"/>
          <p:cNvGrpSpPr/>
          <p:nvPr/>
        </p:nvGrpSpPr>
        <p:grpSpPr>
          <a:xfrm rot="5400000">
            <a:off x="15088803" y="875530"/>
            <a:ext cx="841991" cy="841991"/>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grpSp>
        <p:nvGrpSpPr>
          <p:cNvPr id="23" name="Group 23"/>
          <p:cNvGrpSpPr/>
          <p:nvPr/>
        </p:nvGrpSpPr>
        <p:grpSpPr>
          <a:xfrm rot="5400000">
            <a:off x="3867511" y="3014990"/>
            <a:ext cx="1224824" cy="122482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r="-126211"/>
              </a:stretch>
            </a:blipFill>
          </p:spPr>
        </p:sp>
      </p:grpSp>
      <p:sp>
        <p:nvSpPr>
          <p:cNvPr id="25" name="Freeform 25"/>
          <p:cNvSpPr/>
          <p:nvPr/>
        </p:nvSpPr>
        <p:spPr>
          <a:xfrm>
            <a:off x="9354535" y="6935486"/>
            <a:ext cx="740656" cy="583327"/>
          </a:xfrm>
          <a:custGeom>
            <a:avLst/>
            <a:gdLst/>
            <a:ahLst/>
            <a:cxnLst/>
            <a:rect l="l" t="t" r="r" b="b"/>
            <a:pathLst>
              <a:path w="740656" h="583327">
                <a:moveTo>
                  <a:pt x="0" y="0"/>
                </a:moveTo>
                <a:lnTo>
                  <a:pt x="740656" y="0"/>
                </a:lnTo>
                <a:lnTo>
                  <a:pt x="740656" y="583326"/>
                </a:lnTo>
                <a:lnTo>
                  <a:pt x="0" y="5833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6" name="TextBox 26"/>
          <p:cNvSpPr txBox="1"/>
          <p:nvPr/>
        </p:nvSpPr>
        <p:spPr>
          <a:xfrm>
            <a:off x="2200679" y="4534659"/>
            <a:ext cx="4800049" cy="1882775"/>
          </a:xfrm>
          <a:prstGeom prst="rect">
            <a:avLst/>
          </a:prstGeom>
        </p:spPr>
        <p:txBody>
          <a:bodyPr lIns="0" tIns="0" rIns="0" bIns="0" rtlCol="0" anchor="t">
            <a:spAutoFit/>
          </a:bodyPr>
          <a:lstStyle/>
          <a:p>
            <a:pPr algn="ctr">
              <a:lnSpc>
                <a:spcPts val="7288"/>
              </a:lnSpc>
            </a:pPr>
            <a:r>
              <a:rPr lang="en-US" sz="6073" b="1">
                <a:solidFill>
                  <a:srgbClr val="FFFFFF"/>
                </a:solidFill>
                <a:latin typeface="Almarai Bold"/>
                <a:ea typeface="Almarai Bold"/>
                <a:cs typeface="Almarai Bold"/>
                <a:sym typeface="Almarai Bold"/>
              </a:rPr>
              <a:t>PROJECT</a:t>
            </a:r>
          </a:p>
          <a:p>
            <a:pPr marL="0" lvl="0" indent="0" algn="ctr">
              <a:lnSpc>
                <a:spcPts val="7288"/>
              </a:lnSpc>
              <a:spcBef>
                <a:spcPct val="0"/>
              </a:spcBef>
            </a:pPr>
            <a:r>
              <a:rPr lang="en-US" sz="6073" b="1">
                <a:solidFill>
                  <a:srgbClr val="FFFFFF"/>
                </a:solidFill>
                <a:latin typeface="Almarai Bold"/>
                <a:ea typeface="Almarai Bold"/>
                <a:cs typeface="Almarai Bold"/>
                <a:sym typeface="Almarai Bold"/>
              </a:rPr>
              <a:t>CONCEPT</a:t>
            </a:r>
          </a:p>
        </p:txBody>
      </p:sp>
      <p:sp>
        <p:nvSpPr>
          <p:cNvPr id="27" name="TextBox 27"/>
          <p:cNvSpPr txBox="1"/>
          <p:nvPr/>
        </p:nvSpPr>
        <p:spPr>
          <a:xfrm>
            <a:off x="10848423" y="3012146"/>
            <a:ext cx="6015843" cy="658062"/>
          </a:xfrm>
          <a:prstGeom prst="rect">
            <a:avLst/>
          </a:prstGeom>
        </p:spPr>
        <p:txBody>
          <a:bodyPr lIns="0" tIns="0" rIns="0" bIns="0" rtlCol="0" anchor="t">
            <a:spAutoFit/>
          </a:bodyPr>
          <a:lstStyle/>
          <a:p>
            <a:pPr marL="0" lvl="0" indent="0" algn="l">
              <a:lnSpc>
                <a:spcPts val="2664"/>
              </a:lnSpc>
              <a:spcBef>
                <a:spcPct val="0"/>
              </a:spcBef>
            </a:pPr>
            <a:r>
              <a:rPr lang="en-US" sz="1931">
                <a:solidFill>
                  <a:srgbClr val="FFFFFF"/>
                </a:solidFill>
                <a:latin typeface="Almarai"/>
                <a:ea typeface="Almarai"/>
                <a:cs typeface="Almarai"/>
                <a:sym typeface="Almarai"/>
              </a:rPr>
              <a:t>The Camera Rental System is a web-based application designed to streamline the process of renting cameras. </a:t>
            </a:r>
          </a:p>
        </p:txBody>
      </p:sp>
      <p:sp>
        <p:nvSpPr>
          <p:cNvPr id="28" name="TextBox 28"/>
          <p:cNvSpPr txBox="1"/>
          <p:nvPr/>
        </p:nvSpPr>
        <p:spPr>
          <a:xfrm>
            <a:off x="10848423" y="4954600"/>
            <a:ext cx="6015843" cy="658062"/>
          </a:xfrm>
          <a:prstGeom prst="rect">
            <a:avLst/>
          </a:prstGeom>
        </p:spPr>
        <p:txBody>
          <a:bodyPr lIns="0" tIns="0" rIns="0" bIns="0" rtlCol="0" anchor="t">
            <a:spAutoFit/>
          </a:bodyPr>
          <a:lstStyle/>
          <a:p>
            <a:pPr marL="0" lvl="0" indent="0" algn="l">
              <a:lnSpc>
                <a:spcPts val="2664"/>
              </a:lnSpc>
              <a:spcBef>
                <a:spcPct val="0"/>
              </a:spcBef>
            </a:pPr>
            <a:r>
              <a:rPr lang="en-US" sz="1931">
                <a:solidFill>
                  <a:srgbClr val="FFFFFF"/>
                </a:solidFill>
                <a:latin typeface="Almarai"/>
                <a:ea typeface="Almarai"/>
                <a:cs typeface="Almarai"/>
                <a:sym typeface="Almarai"/>
              </a:rPr>
              <a:t>It allows customers to browse available cameras, select a unit for rental, and process payments efficiently. </a:t>
            </a:r>
          </a:p>
        </p:txBody>
      </p:sp>
      <p:sp>
        <p:nvSpPr>
          <p:cNvPr id="29" name="TextBox 29"/>
          <p:cNvSpPr txBox="1"/>
          <p:nvPr/>
        </p:nvSpPr>
        <p:spPr>
          <a:xfrm>
            <a:off x="10848423" y="6897386"/>
            <a:ext cx="6015843" cy="1322168"/>
          </a:xfrm>
          <a:prstGeom prst="rect">
            <a:avLst/>
          </a:prstGeom>
        </p:spPr>
        <p:txBody>
          <a:bodyPr lIns="0" tIns="0" rIns="0" bIns="0" rtlCol="0" anchor="t">
            <a:spAutoFit/>
          </a:bodyPr>
          <a:lstStyle/>
          <a:p>
            <a:pPr algn="l">
              <a:lnSpc>
                <a:spcPts val="2664"/>
              </a:lnSpc>
            </a:pPr>
            <a:r>
              <a:rPr lang="en-US" sz="1931">
                <a:solidFill>
                  <a:srgbClr val="FFFFFF"/>
                </a:solidFill>
                <a:latin typeface="Almarai"/>
                <a:ea typeface="Almarai"/>
                <a:cs typeface="Almarai"/>
                <a:sym typeface="Almarai"/>
              </a:rPr>
              <a:t>The system implements Role-Based Access Control (RBAC) to manage permissions and ensure secure access for different user roles.</a:t>
            </a:r>
          </a:p>
          <a:p>
            <a:pPr marL="0" lvl="0" indent="0" algn="l">
              <a:lnSpc>
                <a:spcPts val="2664"/>
              </a:lnSpc>
              <a:spcBef>
                <a:spcPct val="0"/>
              </a:spcBef>
            </a:pPr>
            <a:endParaRPr lang="en-US" sz="1931">
              <a:solidFill>
                <a:srgbClr val="FFFFFF"/>
              </a:solidFill>
              <a:latin typeface="Almarai"/>
              <a:ea typeface="Almarai"/>
              <a:cs typeface="Almarai"/>
              <a:sym typeface="Almarai"/>
            </a:endParaRPr>
          </a:p>
        </p:txBody>
      </p:sp>
      <p:sp>
        <p:nvSpPr>
          <p:cNvPr id="30" name="TextBox 30"/>
          <p:cNvSpPr txBox="1"/>
          <p:nvPr/>
        </p:nvSpPr>
        <p:spPr>
          <a:xfrm>
            <a:off x="3751800" y="3157842"/>
            <a:ext cx="1456246" cy="854810"/>
          </a:xfrm>
          <a:prstGeom prst="rect">
            <a:avLst/>
          </a:prstGeom>
        </p:spPr>
        <p:txBody>
          <a:bodyPr lIns="0" tIns="0" rIns="0" bIns="0" rtlCol="0" anchor="t">
            <a:spAutoFit/>
          </a:bodyPr>
          <a:lstStyle/>
          <a:p>
            <a:pPr algn="ctr">
              <a:lnSpc>
                <a:spcPts val="6817"/>
              </a:lnSpc>
            </a:pPr>
            <a:r>
              <a:rPr lang="en-US" sz="4940" b="1">
                <a:solidFill>
                  <a:srgbClr val="FFFFFF"/>
                </a:solidFill>
                <a:latin typeface="Almarai Bold"/>
                <a:ea typeface="Almarai Bold"/>
                <a:cs typeface="Almarai Bold"/>
                <a:sym typeface="Almarai Bold"/>
              </a:rPr>
              <a:t>03</a:t>
            </a:r>
          </a:p>
        </p:txBody>
      </p:sp>
      <p:sp>
        <p:nvSpPr>
          <p:cNvPr id="31" name="Freeform 31"/>
          <p:cNvSpPr/>
          <p:nvPr/>
        </p:nvSpPr>
        <p:spPr>
          <a:xfrm>
            <a:off x="9344859" y="4920940"/>
            <a:ext cx="740656" cy="583327"/>
          </a:xfrm>
          <a:custGeom>
            <a:avLst/>
            <a:gdLst/>
            <a:ahLst/>
            <a:cxnLst/>
            <a:rect l="l" t="t" r="r" b="b"/>
            <a:pathLst>
              <a:path w="740656" h="583327">
                <a:moveTo>
                  <a:pt x="0" y="0"/>
                </a:moveTo>
                <a:lnTo>
                  <a:pt x="740655" y="0"/>
                </a:lnTo>
                <a:lnTo>
                  <a:pt x="740655" y="583327"/>
                </a:lnTo>
                <a:lnTo>
                  <a:pt x="0" y="5833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2" name="Freeform 32"/>
          <p:cNvSpPr/>
          <p:nvPr/>
        </p:nvSpPr>
        <p:spPr>
          <a:xfrm>
            <a:off x="9354535" y="3014990"/>
            <a:ext cx="740656" cy="583327"/>
          </a:xfrm>
          <a:custGeom>
            <a:avLst/>
            <a:gdLst/>
            <a:ahLst/>
            <a:cxnLst/>
            <a:rect l="l" t="t" r="r" b="b"/>
            <a:pathLst>
              <a:path w="740656" h="583327">
                <a:moveTo>
                  <a:pt x="0" y="0"/>
                </a:moveTo>
                <a:lnTo>
                  <a:pt x="740656" y="0"/>
                </a:lnTo>
                <a:lnTo>
                  <a:pt x="740656" y="583327"/>
                </a:lnTo>
                <a:lnTo>
                  <a:pt x="0" y="5833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3" name="Group 33"/>
          <p:cNvGrpSpPr/>
          <p:nvPr/>
        </p:nvGrpSpPr>
        <p:grpSpPr>
          <a:xfrm>
            <a:off x="15657007" y="7854110"/>
            <a:ext cx="2414516" cy="3449309"/>
            <a:chOff x="0" y="0"/>
            <a:chExt cx="4445000" cy="6350000"/>
          </a:xfrm>
        </p:grpSpPr>
        <p:sp>
          <p:nvSpPr>
            <p:cNvPr id="34" name="Freeform 34"/>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5"/>
              <a:stretch>
                <a:fillRect l="-19989" r="-31344"/>
              </a:stretch>
            </a:blipFill>
          </p:spPr>
        </p:sp>
      </p:grpSp>
      <p:sp>
        <p:nvSpPr>
          <p:cNvPr id="35" name="Freeform 35"/>
          <p:cNvSpPr/>
          <p:nvPr/>
        </p:nvSpPr>
        <p:spPr>
          <a:xfrm>
            <a:off x="15930795" y="233263"/>
            <a:ext cx="2192301" cy="795437"/>
          </a:xfrm>
          <a:custGeom>
            <a:avLst/>
            <a:gdLst/>
            <a:ahLst/>
            <a:cxnLst/>
            <a:rect l="l" t="t" r="r" b="b"/>
            <a:pathLst>
              <a:path w="2192301" h="795437">
                <a:moveTo>
                  <a:pt x="0" y="0"/>
                </a:moveTo>
                <a:lnTo>
                  <a:pt x="2192301" y="0"/>
                </a:lnTo>
                <a:lnTo>
                  <a:pt x="2192301" y="795437"/>
                </a:lnTo>
                <a:lnTo>
                  <a:pt x="0" y="795437"/>
                </a:lnTo>
                <a:lnTo>
                  <a:pt x="0" y="0"/>
                </a:lnTo>
                <a:close/>
              </a:path>
            </a:pathLst>
          </a:custGeom>
          <a:blipFill>
            <a:blip r:embed="rId6"/>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966396" y="9258300"/>
            <a:ext cx="13457996" cy="3264379"/>
            <a:chOff x="0" y="0"/>
            <a:chExt cx="17943995" cy="4352506"/>
          </a:xfrm>
        </p:grpSpPr>
        <p:sp>
          <p:nvSpPr>
            <p:cNvPr id="3" name="Freeform 3"/>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sp>
        <p:sp>
          <p:nvSpPr>
            <p:cNvPr id="5" name="Freeform 5"/>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sp>
      </p:grpSp>
      <p:sp>
        <p:nvSpPr>
          <p:cNvPr id="7" name="Freeform 7"/>
          <p:cNvSpPr/>
          <p:nvPr/>
        </p:nvSpPr>
        <p:spPr>
          <a:xfrm>
            <a:off x="14613775" y="-4787359"/>
            <a:ext cx="8754599" cy="8754599"/>
          </a:xfrm>
          <a:custGeom>
            <a:avLst/>
            <a:gdLst/>
            <a:ahLst/>
            <a:cxnLst/>
            <a:rect l="l" t="t" r="r" b="b"/>
            <a:pathLst>
              <a:path w="8754599" h="8754599">
                <a:moveTo>
                  <a:pt x="0" y="0"/>
                </a:moveTo>
                <a:lnTo>
                  <a:pt x="8754599" y="0"/>
                </a:lnTo>
                <a:lnTo>
                  <a:pt x="8754599" y="8754598"/>
                </a:lnTo>
                <a:lnTo>
                  <a:pt x="0" y="87545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15763958" y="-781916"/>
            <a:ext cx="1683983" cy="2405689"/>
            <a:chOff x="0" y="0"/>
            <a:chExt cx="4445000" cy="6350000"/>
          </a:xfrm>
        </p:grpSpPr>
        <p:sp>
          <p:nvSpPr>
            <p:cNvPr id="9" name="Freeform 9"/>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r="-201730"/>
              </a:stretch>
            </a:blipFill>
          </p:spPr>
        </p:sp>
      </p:grpSp>
      <p:grpSp>
        <p:nvGrpSpPr>
          <p:cNvPr id="10" name="Group 10"/>
          <p:cNvGrpSpPr/>
          <p:nvPr/>
        </p:nvGrpSpPr>
        <p:grpSpPr>
          <a:xfrm rot="-10800000">
            <a:off x="796106" y="7929818"/>
            <a:ext cx="1683983" cy="2405689"/>
            <a:chOff x="0" y="0"/>
            <a:chExt cx="4445000" cy="6350000"/>
          </a:xfrm>
        </p:grpSpPr>
        <p:sp>
          <p:nvSpPr>
            <p:cNvPr id="11" name="Freeform 11"/>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r="-201730"/>
              </a:stretch>
            </a:blipFill>
          </p:spPr>
        </p:sp>
      </p:grpSp>
      <p:grpSp>
        <p:nvGrpSpPr>
          <p:cNvPr id="12" name="Group 12"/>
          <p:cNvGrpSpPr/>
          <p:nvPr/>
        </p:nvGrpSpPr>
        <p:grpSpPr>
          <a:xfrm rot="5400000">
            <a:off x="14472073" y="781782"/>
            <a:ext cx="841991" cy="84199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26211" r="-126211"/>
              </a:stretch>
            </a:blipFill>
          </p:spPr>
        </p:sp>
      </p:grpSp>
      <p:grpSp>
        <p:nvGrpSpPr>
          <p:cNvPr id="14" name="Group 14"/>
          <p:cNvGrpSpPr/>
          <p:nvPr/>
        </p:nvGrpSpPr>
        <p:grpSpPr>
          <a:xfrm rot="-5400000">
            <a:off x="2929983" y="7929818"/>
            <a:ext cx="841991" cy="84199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26211" r="-126211"/>
              </a:stretch>
            </a:blipFill>
          </p:spPr>
        </p:sp>
      </p:grpSp>
      <p:grpSp>
        <p:nvGrpSpPr>
          <p:cNvPr id="16" name="Group 16"/>
          <p:cNvGrpSpPr/>
          <p:nvPr/>
        </p:nvGrpSpPr>
        <p:grpSpPr>
          <a:xfrm>
            <a:off x="17259300" y="2066886"/>
            <a:ext cx="5754080" cy="8220114"/>
            <a:chOff x="0" y="0"/>
            <a:chExt cx="4445000" cy="6350000"/>
          </a:xfrm>
        </p:grpSpPr>
        <p:sp>
          <p:nvSpPr>
            <p:cNvPr id="17" name="Freeform 17"/>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r="-201730"/>
              </a:stretch>
            </a:blipFill>
          </p:spPr>
        </p:sp>
      </p:grpSp>
      <p:grpSp>
        <p:nvGrpSpPr>
          <p:cNvPr id="18" name="Group 18"/>
          <p:cNvGrpSpPr/>
          <p:nvPr/>
        </p:nvGrpSpPr>
        <p:grpSpPr>
          <a:xfrm>
            <a:off x="-5173055" y="-2043171"/>
            <a:ext cx="5754080" cy="8220114"/>
            <a:chOff x="0" y="0"/>
            <a:chExt cx="4445000" cy="6350000"/>
          </a:xfrm>
        </p:grpSpPr>
        <p:sp>
          <p:nvSpPr>
            <p:cNvPr id="19" name="Freeform 19"/>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r="-201730"/>
              </a:stretch>
            </a:blipFill>
          </p:spPr>
        </p:sp>
      </p:grpSp>
      <p:sp>
        <p:nvSpPr>
          <p:cNvPr id="20" name="TextBox 20"/>
          <p:cNvSpPr txBox="1"/>
          <p:nvPr/>
        </p:nvSpPr>
        <p:spPr>
          <a:xfrm>
            <a:off x="1304775" y="465451"/>
            <a:ext cx="7839225" cy="1692275"/>
          </a:xfrm>
          <a:prstGeom prst="rect">
            <a:avLst/>
          </a:prstGeom>
        </p:spPr>
        <p:txBody>
          <a:bodyPr lIns="0" tIns="0" rIns="0" bIns="0" rtlCol="0" anchor="t">
            <a:spAutoFit/>
          </a:bodyPr>
          <a:lstStyle/>
          <a:p>
            <a:pPr marL="0" lvl="0" indent="0" algn="ctr">
              <a:lnSpc>
                <a:spcPts val="13138"/>
              </a:lnSpc>
              <a:spcBef>
                <a:spcPct val="0"/>
              </a:spcBef>
            </a:pPr>
            <a:r>
              <a:rPr lang="en-US" sz="10948" b="1">
                <a:solidFill>
                  <a:srgbClr val="17E3B2"/>
                </a:solidFill>
                <a:latin typeface="Almarai Bold"/>
                <a:ea typeface="Almarai Bold"/>
                <a:cs typeface="Almarai Bold"/>
                <a:sym typeface="Almarai Bold"/>
              </a:rPr>
              <a:t>C</a:t>
            </a:r>
            <a:r>
              <a:rPr lang="en-US" sz="10948" b="1">
                <a:solidFill>
                  <a:srgbClr val="FFFFFF"/>
                </a:solidFill>
                <a:latin typeface="Almarai Bold"/>
                <a:ea typeface="Almarai Bold"/>
                <a:cs typeface="Almarai Bold"/>
                <a:sym typeface="Almarai Bold"/>
              </a:rPr>
              <a:t>RUD</a:t>
            </a:r>
          </a:p>
        </p:txBody>
      </p:sp>
      <p:grpSp>
        <p:nvGrpSpPr>
          <p:cNvPr id="21" name="Group 21"/>
          <p:cNvGrpSpPr/>
          <p:nvPr/>
        </p:nvGrpSpPr>
        <p:grpSpPr>
          <a:xfrm>
            <a:off x="909975" y="696566"/>
            <a:ext cx="1456246" cy="1224824"/>
            <a:chOff x="0" y="0"/>
            <a:chExt cx="1941661" cy="1633098"/>
          </a:xfrm>
        </p:grpSpPr>
        <p:grpSp>
          <p:nvGrpSpPr>
            <p:cNvPr id="22" name="Group 22"/>
            <p:cNvGrpSpPr/>
            <p:nvPr/>
          </p:nvGrpSpPr>
          <p:grpSpPr>
            <a:xfrm rot="5400000">
              <a:off x="154281" y="0"/>
              <a:ext cx="1633098" cy="1633098"/>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26211" r="-126211"/>
                </a:stretch>
              </a:blipFill>
            </p:spPr>
          </p:sp>
        </p:grpSp>
        <p:sp>
          <p:nvSpPr>
            <p:cNvPr id="24" name="TextBox 24"/>
            <p:cNvSpPr txBox="1"/>
            <p:nvPr/>
          </p:nvSpPr>
          <p:spPr>
            <a:xfrm>
              <a:off x="0" y="222219"/>
              <a:ext cx="1941661" cy="1107997"/>
            </a:xfrm>
            <a:prstGeom prst="rect">
              <a:avLst/>
            </a:prstGeom>
          </p:spPr>
          <p:txBody>
            <a:bodyPr lIns="0" tIns="0" rIns="0" bIns="0" rtlCol="0" anchor="t">
              <a:spAutoFit/>
            </a:bodyPr>
            <a:lstStyle/>
            <a:p>
              <a:pPr algn="ctr">
                <a:lnSpc>
                  <a:spcPts val="6817"/>
                </a:lnSpc>
              </a:pPr>
              <a:r>
                <a:rPr lang="en-US" sz="4940" b="1">
                  <a:solidFill>
                    <a:srgbClr val="FFFFFF"/>
                  </a:solidFill>
                  <a:latin typeface="Almarai Bold"/>
                  <a:ea typeface="Almarai Bold"/>
                  <a:cs typeface="Almarai Bold"/>
                  <a:sym typeface="Almarai Bold"/>
                </a:rPr>
                <a:t>04</a:t>
              </a:r>
            </a:p>
          </p:txBody>
        </p:sp>
      </p:grpSp>
      <p:grpSp>
        <p:nvGrpSpPr>
          <p:cNvPr id="25" name="Group 25"/>
          <p:cNvGrpSpPr/>
          <p:nvPr/>
        </p:nvGrpSpPr>
        <p:grpSpPr>
          <a:xfrm>
            <a:off x="15032717" y="290368"/>
            <a:ext cx="1867358" cy="1867358"/>
            <a:chOff x="0" y="0"/>
            <a:chExt cx="2489811" cy="2489811"/>
          </a:xfrm>
        </p:grpSpPr>
        <p:grpSp>
          <p:nvGrpSpPr>
            <p:cNvPr id="26" name="Group 26"/>
            <p:cNvGrpSpPr/>
            <p:nvPr/>
          </p:nvGrpSpPr>
          <p:grpSpPr>
            <a:xfrm>
              <a:off x="0" y="0"/>
              <a:ext cx="2489811" cy="2489811"/>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id="28" name="TextBox 28"/>
              <p:cNvSpPr txBox="1"/>
              <p:nvPr/>
            </p:nvSpPr>
            <p:spPr>
              <a:xfrm>
                <a:off x="76200" y="28575"/>
                <a:ext cx="660400" cy="708025"/>
              </a:xfrm>
              <a:prstGeom prst="rect">
                <a:avLst/>
              </a:prstGeom>
            </p:spPr>
            <p:txBody>
              <a:bodyPr lIns="50800" tIns="50800" rIns="50800" bIns="50800" rtlCol="0" anchor="ctr"/>
              <a:lstStyle/>
              <a:p>
                <a:pPr algn="ctr">
                  <a:lnSpc>
                    <a:spcPts val="2605"/>
                  </a:lnSpc>
                </a:pPr>
                <a:endParaRPr/>
              </a:p>
            </p:txBody>
          </p:sp>
        </p:grpSp>
        <p:sp>
          <p:nvSpPr>
            <p:cNvPr id="29" name="Freeform 29"/>
            <p:cNvSpPr/>
            <p:nvPr/>
          </p:nvSpPr>
          <p:spPr>
            <a:xfrm>
              <a:off x="558357" y="548337"/>
              <a:ext cx="1373096" cy="1388241"/>
            </a:xfrm>
            <a:custGeom>
              <a:avLst/>
              <a:gdLst/>
              <a:ahLst/>
              <a:cxnLst/>
              <a:rect l="l" t="t" r="r" b="b"/>
              <a:pathLst>
                <a:path w="1373096" h="1388241">
                  <a:moveTo>
                    <a:pt x="0" y="0"/>
                  </a:moveTo>
                  <a:lnTo>
                    <a:pt x="1373097" y="0"/>
                  </a:lnTo>
                  <a:lnTo>
                    <a:pt x="1373097" y="1388241"/>
                  </a:lnTo>
                  <a:lnTo>
                    <a:pt x="0" y="13882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sp>
        <p:nvSpPr>
          <p:cNvPr id="30" name="Freeform 30"/>
          <p:cNvSpPr/>
          <p:nvPr/>
        </p:nvSpPr>
        <p:spPr>
          <a:xfrm>
            <a:off x="15930795" y="233263"/>
            <a:ext cx="2192301" cy="795437"/>
          </a:xfrm>
          <a:custGeom>
            <a:avLst/>
            <a:gdLst/>
            <a:ahLst/>
            <a:cxnLst/>
            <a:rect l="l" t="t" r="r" b="b"/>
            <a:pathLst>
              <a:path w="2192301" h="795437">
                <a:moveTo>
                  <a:pt x="0" y="0"/>
                </a:moveTo>
                <a:lnTo>
                  <a:pt x="2192301" y="0"/>
                </a:lnTo>
                <a:lnTo>
                  <a:pt x="2192301" y="795437"/>
                </a:lnTo>
                <a:lnTo>
                  <a:pt x="0" y="795437"/>
                </a:lnTo>
                <a:lnTo>
                  <a:pt x="0" y="0"/>
                </a:lnTo>
                <a:close/>
              </a:path>
            </a:pathLst>
          </a:custGeom>
          <a:blipFill>
            <a:blip r:embed="rId9"/>
            <a:stretch>
              <a:fillRect/>
            </a:stretch>
          </a:blipFill>
        </p:spPr>
      </p:sp>
      <p:sp>
        <p:nvSpPr>
          <p:cNvPr id="31" name="Freeform 31"/>
          <p:cNvSpPr/>
          <p:nvPr/>
        </p:nvSpPr>
        <p:spPr>
          <a:xfrm>
            <a:off x="5224387" y="3198522"/>
            <a:ext cx="12725273" cy="6632438"/>
          </a:xfrm>
          <a:custGeom>
            <a:avLst/>
            <a:gdLst/>
            <a:ahLst/>
            <a:cxnLst/>
            <a:rect l="l" t="t" r="r" b="b"/>
            <a:pathLst>
              <a:path w="12725273" h="6632438">
                <a:moveTo>
                  <a:pt x="0" y="0"/>
                </a:moveTo>
                <a:lnTo>
                  <a:pt x="12725273" y="0"/>
                </a:lnTo>
                <a:lnTo>
                  <a:pt x="12725273" y="6632438"/>
                </a:lnTo>
                <a:lnTo>
                  <a:pt x="0" y="6632438"/>
                </a:lnTo>
                <a:lnTo>
                  <a:pt x="0" y="0"/>
                </a:lnTo>
                <a:close/>
              </a:path>
            </a:pathLst>
          </a:custGeom>
          <a:blipFill>
            <a:blip r:embed="rId10"/>
            <a:stretch>
              <a:fillRect l="-6806" r="-6806"/>
            </a:stretch>
          </a:blipFill>
        </p:spPr>
      </p:sp>
      <p:sp>
        <p:nvSpPr>
          <p:cNvPr id="32" name="TextBox 32"/>
          <p:cNvSpPr txBox="1"/>
          <p:nvPr/>
        </p:nvSpPr>
        <p:spPr>
          <a:xfrm>
            <a:off x="7134354" y="465451"/>
            <a:ext cx="7839225" cy="1692275"/>
          </a:xfrm>
          <a:prstGeom prst="rect">
            <a:avLst/>
          </a:prstGeom>
        </p:spPr>
        <p:txBody>
          <a:bodyPr lIns="0" tIns="0" rIns="0" bIns="0" rtlCol="0" anchor="t">
            <a:spAutoFit/>
          </a:bodyPr>
          <a:lstStyle/>
          <a:p>
            <a:pPr marL="0" lvl="0" indent="0" algn="ctr">
              <a:lnSpc>
                <a:spcPts val="13138"/>
              </a:lnSpc>
              <a:spcBef>
                <a:spcPct val="0"/>
              </a:spcBef>
            </a:pPr>
            <a:r>
              <a:rPr lang="en-US" sz="10948" b="1">
                <a:solidFill>
                  <a:srgbClr val="17E3B2"/>
                </a:solidFill>
                <a:latin typeface="Almarai Bold"/>
                <a:ea typeface="Almarai Bold"/>
                <a:cs typeface="Almarai Bold"/>
                <a:sym typeface="Almarai Bold"/>
              </a:rPr>
              <a:t>CREATE</a:t>
            </a:r>
          </a:p>
        </p:txBody>
      </p:sp>
      <p:sp>
        <p:nvSpPr>
          <p:cNvPr id="33" name="TextBox 33"/>
          <p:cNvSpPr txBox="1"/>
          <p:nvPr/>
        </p:nvSpPr>
        <p:spPr>
          <a:xfrm>
            <a:off x="581025" y="2333901"/>
            <a:ext cx="7439277" cy="4180840"/>
          </a:xfrm>
          <a:prstGeom prst="rect">
            <a:avLst/>
          </a:prstGeom>
        </p:spPr>
        <p:txBody>
          <a:bodyPr lIns="0" tIns="0" rIns="0" bIns="0" rtlCol="0" anchor="t">
            <a:spAutoFit/>
          </a:bodyPr>
          <a:lstStyle/>
          <a:p>
            <a:pPr algn="l">
              <a:lnSpc>
                <a:spcPts val="4759"/>
              </a:lnSpc>
            </a:pPr>
            <a:r>
              <a:rPr lang="en-US" sz="3399">
                <a:solidFill>
                  <a:srgbClr val="FFFFFF"/>
                </a:solidFill>
                <a:latin typeface="Canva Sans"/>
                <a:ea typeface="Canva Sans"/>
                <a:cs typeface="Canva Sans"/>
                <a:sym typeface="Canva Sans"/>
              </a:rPr>
              <a:t>Users can create an account by navigating to the registration page and providing their name, email address, and password to complete the sign-up process.</a:t>
            </a:r>
          </a:p>
          <a:p>
            <a:pPr algn="l">
              <a:lnSpc>
                <a:spcPts val="4759"/>
              </a:lnSpc>
            </a:pPr>
            <a:endParaRPr lang="en-US" sz="3399">
              <a:solidFill>
                <a:srgbClr val="FFFFFF"/>
              </a:solidFill>
              <a:latin typeface="Canva Sans"/>
              <a:ea typeface="Canva Sans"/>
              <a:cs typeface="Canva Sans"/>
              <a:sym typeface="Canva Sans"/>
            </a:endParaRPr>
          </a:p>
          <a:p>
            <a:pPr algn="l">
              <a:lnSpc>
                <a:spcPts val="4759"/>
              </a:lnSpc>
            </a:pPr>
            <a:endParaRPr lang="en-US" sz="3399">
              <a:solidFill>
                <a:srgbClr val="FFFFFF"/>
              </a:solidFill>
              <a:latin typeface="Canva Sans"/>
              <a:ea typeface="Canva Sans"/>
              <a:cs typeface="Canva Sans"/>
              <a:sym typeface="Canva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966396" y="9258300"/>
            <a:ext cx="13457996" cy="3264379"/>
            <a:chOff x="0" y="0"/>
            <a:chExt cx="17943995" cy="4352506"/>
          </a:xfrm>
        </p:grpSpPr>
        <p:sp>
          <p:nvSpPr>
            <p:cNvPr id="3" name="Freeform 3"/>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sp>
        <p:sp>
          <p:nvSpPr>
            <p:cNvPr id="5" name="Freeform 5"/>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sp>
      </p:grpSp>
      <p:sp>
        <p:nvSpPr>
          <p:cNvPr id="7" name="Freeform 7"/>
          <p:cNvSpPr/>
          <p:nvPr/>
        </p:nvSpPr>
        <p:spPr>
          <a:xfrm>
            <a:off x="14613775" y="-4787359"/>
            <a:ext cx="8754599" cy="8754599"/>
          </a:xfrm>
          <a:custGeom>
            <a:avLst/>
            <a:gdLst/>
            <a:ahLst/>
            <a:cxnLst/>
            <a:rect l="l" t="t" r="r" b="b"/>
            <a:pathLst>
              <a:path w="8754599" h="8754599">
                <a:moveTo>
                  <a:pt x="0" y="0"/>
                </a:moveTo>
                <a:lnTo>
                  <a:pt x="8754599" y="0"/>
                </a:lnTo>
                <a:lnTo>
                  <a:pt x="8754599" y="8754598"/>
                </a:lnTo>
                <a:lnTo>
                  <a:pt x="0" y="87545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15763958" y="-781916"/>
            <a:ext cx="1683983" cy="2405689"/>
            <a:chOff x="0" y="0"/>
            <a:chExt cx="4445000" cy="6350000"/>
          </a:xfrm>
        </p:grpSpPr>
        <p:sp>
          <p:nvSpPr>
            <p:cNvPr id="9" name="Freeform 9"/>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r="-201730"/>
              </a:stretch>
            </a:blipFill>
          </p:spPr>
        </p:sp>
      </p:grpSp>
      <p:grpSp>
        <p:nvGrpSpPr>
          <p:cNvPr id="10" name="Group 10"/>
          <p:cNvGrpSpPr/>
          <p:nvPr/>
        </p:nvGrpSpPr>
        <p:grpSpPr>
          <a:xfrm rot="-10800000">
            <a:off x="796106" y="7929818"/>
            <a:ext cx="1683983" cy="2405689"/>
            <a:chOff x="0" y="0"/>
            <a:chExt cx="4445000" cy="6350000"/>
          </a:xfrm>
        </p:grpSpPr>
        <p:sp>
          <p:nvSpPr>
            <p:cNvPr id="11" name="Freeform 11"/>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r="-201730"/>
              </a:stretch>
            </a:blipFill>
          </p:spPr>
        </p:sp>
      </p:grpSp>
      <p:grpSp>
        <p:nvGrpSpPr>
          <p:cNvPr id="12" name="Group 12"/>
          <p:cNvGrpSpPr/>
          <p:nvPr/>
        </p:nvGrpSpPr>
        <p:grpSpPr>
          <a:xfrm rot="5400000">
            <a:off x="14472073" y="781782"/>
            <a:ext cx="841991" cy="84199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26211" r="-126211"/>
              </a:stretch>
            </a:blipFill>
          </p:spPr>
        </p:sp>
      </p:grpSp>
      <p:grpSp>
        <p:nvGrpSpPr>
          <p:cNvPr id="14" name="Group 14"/>
          <p:cNvGrpSpPr/>
          <p:nvPr/>
        </p:nvGrpSpPr>
        <p:grpSpPr>
          <a:xfrm rot="-5400000">
            <a:off x="2929983" y="7929818"/>
            <a:ext cx="841991" cy="84199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26211" r="-126211"/>
              </a:stretch>
            </a:blipFill>
          </p:spPr>
        </p:sp>
      </p:grpSp>
      <p:grpSp>
        <p:nvGrpSpPr>
          <p:cNvPr id="16" name="Group 16"/>
          <p:cNvGrpSpPr/>
          <p:nvPr/>
        </p:nvGrpSpPr>
        <p:grpSpPr>
          <a:xfrm>
            <a:off x="17259300" y="2066886"/>
            <a:ext cx="5754080" cy="8220114"/>
            <a:chOff x="0" y="0"/>
            <a:chExt cx="4445000" cy="6350000"/>
          </a:xfrm>
        </p:grpSpPr>
        <p:sp>
          <p:nvSpPr>
            <p:cNvPr id="17" name="Freeform 17"/>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r="-201730"/>
              </a:stretch>
            </a:blipFill>
          </p:spPr>
        </p:sp>
      </p:grpSp>
      <p:grpSp>
        <p:nvGrpSpPr>
          <p:cNvPr id="18" name="Group 18"/>
          <p:cNvGrpSpPr/>
          <p:nvPr/>
        </p:nvGrpSpPr>
        <p:grpSpPr>
          <a:xfrm>
            <a:off x="-5173055" y="-2043171"/>
            <a:ext cx="5754080" cy="8220114"/>
            <a:chOff x="0" y="0"/>
            <a:chExt cx="4445000" cy="6350000"/>
          </a:xfrm>
        </p:grpSpPr>
        <p:sp>
          <p:nvSpPr>
            <p:cNvPr id="19" name="Freeform 19"/>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r="-201730"/>
              </a:stretch>
            </a:blipFill>
          </p:spPr>
        </p:sp>
      </p:grpSp>
      <p:sp>
        <p:nvSpPr>
          <p:cNvPr id="20" name="TextBox 20"/>
          <p:cNvSpPr txBox="1"/>
          <p:nvPr/>
        </p:nvSpPr>
        <p:spPr>
          <a:xfrm>
            <a:off x="1304775" y="465451"/>
            <a:ext cx="7839225" cy="1692275"/>
          </a:xfrm>
          <a:prstGeom prst="rect">
            <a:avLst/>
          </a:prstGeom>
        </p:spPr>
        <p:txBody>
          <a:bodyPr lIns="0" tIns="0" rIns="0" bIns="0" rtlCol="0" anchor="t">
            <a:spAutoFit/>
          </a:bodyPr>
          <a:lstStyle/>
          <a:p>
            <a:pPr marL="0" lvl="0" indent="0" algn="ctr">
              <a:lnSpc>
                <a:spcPts val="13138"/>
              </a:lnSpc>
              <a:spcBef>
                <a:spcPct val="0"/>
              </a:spcBef>
            </a:pPr>
            <a:r>
              <a:rPr lang="en-US" sz="10948" b="1">
                <a:solidFill>
                  <a:srgbClr val="17E3B2"/>
                </a:solidFill>
                <a:latin typeface="Almarai Bold"/>
                <a:ea typeface="Almarai Bold"/>
                <a:cs typeface="Almarai Bold"/>
                <a:sym typeface="Almarai Bold"/>
              </a:rPr>
              <a:t>C</a:t>
            </a:r>
            <a:r>
              <a:rPr lang="en-US" sz="10948" b="1">
                <a:solidFill>
                  <a:srgbClr val="FFFFFF"/>
                </a:solidFill>
                <a:latin typeface="Almarai Bold"/>
                <a:ea typeface="Almarai Bold"/>
                <a:cs typeface="Almarai Bold"/>
                <a:sym typeface="Almarai Bold"/>
              </a:rPr>
              <a:t>RUD</a:t>
            </a:r>
          </a:p>
        </p:txBody>
      </p:sp>
      <p:grpSp>
        <p:nvGrpSpPr>
          <p:cNvPr id="21" name="Group 21"/>
          <p:cNvGrpSpPr/>
          <p:nvPr/>
        </p:nvGrpSpPr>
        <p:grpSpPr>
          <a:xfrm>
            <a:off x="909975" y="696566"/>
            <a:ext cx="1456246" cy="1224824"/>
            <a:chOff x="0" y="0"/>
            <a:chExt cx="1941661" cy="1633098"/>
          </a:xfrm>
        </p:grpSpPr>
        <p:grpSp>
          <p:nvGrpSpPr>
            <p:cNvPr id="22" name="Group 22"/>
            <p:cNvGrpSpPr/>
            <p:nvPr/>
          </p:nvGrpSpPr>
          <p:grpSpPr>
            <a:xfrm rot="5400000">
              <a:off x="154281" y="0"/>
              <a:ext cx="1633098" cy="1633098"/>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26211" r="-126211"/>
                </a:stretch>
              </a:blipFill>
            </p:spPr>
          </p:sp>
        </p:grpSp>
        <p:sp>
          <p:nvSpPr>
            <p:cNvPr id="24" name="TextBox 24"/>
            <p:cNvSpPr txBox="1"/>
            <p:nvPr/>
          </p:nvSpPr>
          <p:spPr>
            <a:xfrm>
              <a:off x="0" y="222219"/>
              <a:ext cx="1941661" cy="1107997"/>
            </a:xfrm>
            <a:prstGeom prst="rect">
              <a:avLst/>
            </a:prstGeom>
          </p:spPr>
          <p:txBody>
            <a:bodyPr lIns="0" tIns="0" rIns="0" bIns="0" rtlCol="0" anchor="t">
              <a:spAutoFit/>
            </a:bodyPr>
            <a:lstStyle/>
            <a:p>
              <a:pPr algn="ctr">
                <a:lnSpc>
                  <a:spcPts val="6817"/>
                </a:lnSpc>
              </a:pPr>
              <a:r>
                <a:rPr lang="en-US" sz="4940" b="1">
                  <a:solidFill>
                    <a:srgbClr val="FFFFFF"/>
                  </a:solidFill>
                  <a:latin typeface="Almarai Bold"/>
                  <a:ea typeface="Almarai Bold"/>
                  <a:cs typeface="Almarai Bold"/>
                  <a:sym typeface="Almarai Bold"/>
                </a:rPr>
                <a:t>04</a:t>
              </a:r>
            </a:p>
          </p:txBody>
        </p:sp>
      </p:grpSp>
      <p:grpSp>
        <p:nvGrpSpPr>
          <p:cNvPr id="25" name="Group 25"/>
          <p:cNvGrpSpPr/>
          <p:nvPr/>
        </p:nvGrpSpPr>
        <p:grpSpPr>
          <a:xfrm>
            <a:off x="15032717" y="290368"/>
            <a:ext cx="1867358" cy="1867358"/>
            <a:chOff x="0" y="0"/>
            <a:chExt cx="2489811" cy="2489811"/>
          </a:xfrm>
        </p:grpSpPr>
        <p:grpSp>
          <p:nvGrpSpPr>
            <p:cNvPr id="26" name="Group 26"/>
            <p:cNvGrpSpPr/>
            <p:nvPr/>
          </p:nvGrpSpPr>
          <p:grpSpPr>
            <a:xfrm>
              <a:off x="0" y="0"/>
              <a:ext cx="2489811" cy="2489811"/>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id="28" name="TextBox 28"/>
              <p:cNvSpPr txBox="1"/>
              <p:nvPr/>
            </p:nvSpPr>
            <p:spPr>
              <a:xfrm>
                <a:off x="76200" y="28575"/>
                <a:ext cx="660400" cy="708025"/>
              </a:xfrm>
              <a:prstGeom prst="rect">
                <a:avLst/>
              </a:prstGeom>
            </p:spPr>
            <p:txBody>
              <a:bodyPr lIns="50800" tIns="50800" rIns="50800" bIns="50800" rtlCol="0" anchor="ctr"/>
              <a:lstStyle/>
              <a:p>
                <a:pPr algn="ctr">
                  <a:lnSpc>
                    <a:spcPts val="2605"/>
                  </a:lnSpc>
                </a:pPr>
                <a:endParaRPr/>
              </a:p>
            </p:txBody>
          </p:sp>
        </p:grpSp>
        <p:sp>
          <p:nvSpPr>
            <p:cNvPr id="29" name="Freeform 29"/>
            <p:cNvSpPr/>
            <p:nvPr/>
          </p:nvSpPr>
          <p:spPr>
            <a:xfrm>
              <a:off x="558357" y="548337"/>
              <a:ext cx="1373096" cy="1388241"/>
            </a:xfrm>
            <a:custGeom>
              <a:avLst/>
              <a:gdLst/>
              <a:ahLst/>
              <a:cxnLst/>
              <a:rect l="l" t="t" r="r" b="b"/>
              <a:pathLst>
                <a:path w="1373096" h="1388241">
                  <a:moveTo>
                    <a:pt x="0" y="0"/>
                  </a:moveTo>
                  <a:lnTo>
                    <a:pt x="1373097" y="0"/>
                  </a:lnTo>
                  <a:lnTo>
                    <a:pt x="1373097" y="1388241"/>
                  </a:lnTo>
                  <a:lnTo>
                    <a:pt x="0" y="13882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sp>
        <p:nvSpPr>
          <p:cNvPr id="30" name="Freeform 30"/>
          <p:cNvSpPr/>
          <p:nvPr/>
        </p:nvSpPr>
        <p:spPr>
          <a:xfrm>
            <a:off x="15930795" y="233263"/>
            <a:ext cx="2192301" cy="795437"/>
          </a:xfrm>
          <a:custGeom>
            <a:avLst/>
            <a:gdLst/>
            <a:ahLst/>
            <a:cxnLst/>
            <a:rect l="l" t="t" r="r" b="b"/>
            <a:pathLst>
              <a:path w="2192301" h="795437">
                <a:moveTo>
                  <a:pt x="0" y="0"/>
                </a:moveTo>
                <a:lnTo>
                  <a:pt x="2192301" y="0"/>
                </a:lnTo>
                <a:lnTo>
                  <a:pt x="2192301" y="795437"/>
                </a:lnTo>
                <a:lnTo>
                  <a:pt x="0" y="795437"/>
                </a:lnTo>
                <a:lnTo>
                  <a:pt x="0" y="0"/>
                </a:lnTo>
                <a:close/>
              </a:path>
            </a:pathLst>
          </a:custGeom>
          <a:blipFill>
            <a:blip r:embed="rId9"/>
            <a:stretch>
              <a:fillRect/>
            </a:stretch>
          </a:blipFill>
        </p:spPr>
      </p:sp>
      <p:sp>
        <p:nvSpPr>
          <p:cNvPr id="31" name="Freeform 31"/>
          <p:cNvSpPr/>
          <p:nvPr/>
        </p:nvSpPr>
        <p:spPr>
          <a:xfrm>
            <a:off x="1424104" y="5143500"/>
            <a:ext cx="15253049" cy="4114800"/>
          </a:xfrm>
          <a:custGeom>
            <a:avLst/>
            <a:gdLst/>
            <a:ahLst/>
            <a:cxnLst/>
            <a:rect l="l" t="t" r="r" b="b"/>
            <a:pathLst>
              <a:path w="15253049" h="4114800">
                <a:moveTo>
                  <a:pt x="0" y="0"/>
                </a:moveTo>
                <a:lnTo>
                  <a:pt x="15253048" y="0"/>
                </a:lnTo>
                <a:lnTo>
                  <a:pt x="15253048" y="4114800"/>
                </a:lnTo>
                <a:lnTo>
                  <a:pt x="0" y="4114800"/>
                </a:lnTo>
                <a:lnTo>
                  <a:pt x="0" y="0"/>
                </a:lnTo>
                <a:close/>
              </a:path>
            </a:pathLst>
          </a:custGeom>
          <a:blipFill>
            <a:blip r:embed="rId10"/>
            <a:stretch>
              <a:fillRect t="-6529" b="-6529"/>
            </a:stretch>
          </a:blipFill>
        </p:spPr>
      </p:sp>
      <p:sp>
        <p:nvSpPr>
          <p:cNvPr id="32" name="TextBox 32"/>
          <p:cNvSpPr txBox="1"/>
          <p:nvPr/>
        </p:nvSpPr>
        <p:spPr>
          <a:xfrm>
            <a:off x="7134354" y="465451"/>
            <a:ext cx="7839225" cy="1692275"/>
          </a:xfrm>
          <a:prstGeom prst="rect">
            <a:avLst/>
          </a:prstGeom>
        </p:spPr>
        <p:txBody>
          <a:bodyPr lIns="0" tIns="0" rIns="0" bIns="0" rtlCol="0" anchor="t">
            <a:spAutoFit/>
          </a:bodyPr>
          <a:lstStyle/>
          <a:p>
            <a:pPr marL="0" lvl="0" indent="0" algn="ctr">
              <a:lnSpc>
                <a:spcPts val="13138"/>
              </a:lnSpc>
              <a:spcBef>
                <a:spcPct val="0"/>
              </a:spcBef>
            </a:pPr>
            <a:r>
              <a:rPr lang="en-US" sz="10948" b="1">
                <a:solidFill>
                  <a:srgbClr val="17E3B2"/>
                </a:solidFill>
                <a:latin typeface="Almarai Bold"/>
                <a:ea typeface="Almarai Bold"/>
                <a:cs typeface="Almarai Bold"/>
                <a:sym typeface="Almarai Bold"/>
              </a:rPr>
              <a:t>CREATE</a:t>
            </a:r>
          </a:p>
        </p:txBody>
      </p:sp>
      <p:sp>
        <p:nvSpPr>
          <p:cNvPr id="33" name="TextBox 33"/>
          <p:cNvSpPr txBox="1"/>
          <p:nvPr/>
        </p:nvSpPr>
        <p:spPr>
          <a:xfrm>
            <a:off x="1638097" y="2877185"/>
            <a:ext cx="14825061" cy="1780540"/>
          </a:xfrm>
          <a:prstGeom prst="rect">
            <a:avLst/>
          </a:prstGeom>
        </p:spPr>
        <p:txBody>
          <a:bodyPr lIns="0" tIns="0" rIns="0" bIns="0" rtlCol="0" anchor="t">
            <a:spAutoFit/>
          </a:bodyPr>
          <a:lstStyle/>
          <a:p>
            <a:pPr algn="l">
              <a:lnSpc>
                <a:spcPts val="4759"/>
              </a:lnSpc>
            </a:pPr>
            <a:r>
              <a:rPr lang="en-US" sz="3399">
                <a:solidFill>
                  <a:srgbClr val="FFFFFF"/>
                </a:solidFill>
                <a:latin typeface="Canva Sans"/>
                <a:ea typeface="Canva Sans"/>
                <a:cs typeface="Canva Sans"/>
                <a:sym typeface="Canva Sans"/>
              </a:rPr>
              <a:t>The manager can add a new camera unit through the Camera Dashboard page by providing the camera's name, price, category, and image.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966396" y="9258300"/>
            <a:ext cx="13457996" cy="3264379"/>
            <a:chOff x="0" y="0"/>
            <a:chExt cx="17943995" cy="4352506"/>
          </a:xfrm>
        </p:grpSpPr>
        <p:sp>
          <p:nvSpPr>
            <p:cNvPr id="3" name="Freeform 3"/>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sp>
        <p:sp>
          <p:nvSpPr>
            <p:cNvPr id="5" name="Freeform 5"/>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sp>
      </p:grpSp>
      <p:sp>
        <p:nvSpPr>
          <p:cNvPr id="7" name="Freeform 7"/>
          <p:cNvSpPr/>
          <p:nvPr/>
        </p:nvSpPr>
        <p:spPr>
          <a:xfrm>
            <a:off x="14613775" y="-4787359"/>
            <a:ext cx="8754599" cy="8754599"/>
          </a:xfrm>
          <a:custGeom>
            <a:avLst/>
            <a:gdLst/>
            <a:ahLst/>
            <a:cxnLst/>
            <a:rect l="l" t="t" r="r" b="b"/>
            <a:pathLst>
              <a:path w="8754599" h="8754599">
                <a:moveTo>
                  <a:pt x="0" y="0"/>
                </a:moveTo>
                <a:lnTo>
                  <a:pt x="8754599" y="0"/>
                </a:lnTo>
                <a:lnTo>
                  <a:pt x="8754599" y="8754598"/>
                </a:lnTo>
                <a:lnTo>
                  <a:pt x="0" y="87545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15763958" y="-781916"/>
            <a:ext cx="1683983" cy="2405689"/>
            <a:chOff x="0" y="0"/>
            <a:chExt cx="4445000" cy="6350000"/>
          </a:xfrm>
        </p:grpSpPr>
        <p:sp>
          <p:nvSpPr>
            <p:cNvPr id="9" name="Freeform 9"/>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r="-201730"/>
              </a:stretch>
            </a:blipFill>
          </p:spPr>
        </p:sp>
      </p:grpSp>
      <p:grpSp>
        <p:nvGrpSpPr>
          <p:cNvPr id="10" name="Group 10"/>
          <p:cNvGrpSpPr/>
          <p:nvPr/>
        </p:nvGrpSpPr>
        <p:grpSpPr>
          <a:xfrm rot="-10800000">
            <a:off x="796106" y="7929818"/>
            <a:ext cx="1683983" cy="2405689"/>
            <a:chOff x="0" y="0"/>
            <a:chExt cx="4445000" cy="6350000"/>
          </a:xfrm>
        </p:grpSpPr>
        <p:sp>
          <p:nvSpPr>
            <p:cNvPr id="11" name="Freeform 11"/>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r="-201730"/>
              </a:stretch>
            </a:blipFill>
          </p:spPr>
        </p:sp>
      </p:grpSp>
      <p:grpSp>
        <p:nvGrpSpPr>
          <p:cNvPr id="12" name="Group 12"/>
          <p:cNvGrpSpPr/>
          <p:nvPr/>
        </p:nvGrpSpPr>
        <p:grpSpPr>
          <a:xfrm rot="5400000">
            <a:off x="14472073" y="781782"/>
            <a:ext cx="841991" cy="84199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26211" r="-126211"/>
              </a:stretch>
            </a:blipFill>
          </p:spPr>
        </p:sp>
      </p:grpSp>
      <p:grpSp>
        <p:nvGrpSpPr>
          <p:cNvPr id="14" name="Group 14"/>
          <p:cNvGrpSpPr/>
          <p:nvPr/>
        </p:nvGrpSpPr>
        <p:grpSpPr>
          <a:xfrm rot="-5400000">
            <a:off x="2929983" y="7929818"/>
            <a:ext cx="841991" cy="84199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26211" r="-126211"/>
              </a:stretch>
            </a:blipFill>
          </p:spPr>
        </p:sp>
      </p:grpSp>
      <p:grpSp>
        <p:nvGrpSpPr>
          <p:cNvPr id="16" name="Group 16"/>
          <p:cNvGrpSpPr/>
          <p:nvPr/>
        </p:nvGrpSpPr>
        <p:grpSpPr>
          <a:xfrm>
            <a:off x="17259300" y="2066886"/>
            <a:ext cx="5754080" cy="8220114"/>
            <a:chOff x="0" y="0"/>
            <a:chExt cx="4445000" cy="6350000"/>
          </a:xfrm>
        </p:grpSpPr>
        <p:sp>
          <p:nvSpPr>
            <p:cNvPr id="17" name="Freeform 17"/>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r="-201730"/>
              </a:stretch>
            </a:blipFill>
          </p:spPr>
        </p:sp>
      </p:grpSp>
      <p:grpSp>
        <p:nvGrpSpPr>
          <p:cNvPr id="18" name="Group 18"/>
          <p:cNvGrpSpPr/>
          <p:nvPr/>
        </p:nvGrpSpPr>
        <p:grpSpPr>
          <a:xfrm>
            <a:off x="-5173055" y="-2043171"/>
            <a:ext cx="5754080" cy="8220114"/>
            <a:chOff x="0" y="0"/>
            <a:chExt cx="4445000" cy="6350000"/>
          </a:xfrm>
        </p:grpSpPr>
        <p:sp>
          <p:nvSpPr>
            <p:cNvPr id="19" name="Freeform 19"/>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r="-201730"/>
              </a:stretch>
            </a:blipFill>
          </p:spPr>
        </p:sp>
      </p:grpSp>
      <p:sp>
        <p:nvSpPr>
          <p:cNvPr id="20" name="TextBox 20"/>
          <p:cNvSpPr txBox="1"/>
          <p:nvPr/>
        </p:nvSpPr>
        <p:spPr>
          <a:xfrm>
            <a:off x="1304775" y="465451"/>
            <a:ext cx="7839225" cy="1692275"/>
          </a:xfrm>
          <a:prstGeom prst="rect">
            <a:avLst/>
          </a:prstGeom>
        </p:spPr>
        <p:txBody>
          <a:bodyPr lIns="0" tIns="0" rIns="0" bIns="0" rtlCol="0" anchor="t">
            <a:spAutoFit/>
          </a:bodyPr>
          <a:lstStyle/>
          <a:p>
            <a:pPr marL="0" lvl="0" indent="0" algn="ctr">
              <a:lnSpc>
                <a:spcPts val="13138"/>
              </a:lnSpc>
              <a:spcBef>
                <a:spcPct val="0"/>
              </a:spcBef>
            </a:pPr>
            <a:r>
              <a:rPr lang="en-US" sz="10948" b="1">
                <a:solidFill>
                  <a:srgbClr val="17E3B2"/>
                </a:solidFill>
                <a:latin typeface="Almarai Bold"/>
                <a:ea typeface="Almarai Bold"/>
                <a:cs typeface="Almarai Bold"/>
                <a:sym typeface="Almarai Bold"/>
              </a:rPr>
              <a:t>C</a:t>
            </a:r>
            <a:r>
              <a:rPr lang="en-US" sz="10948" b="1">
                <a:solidFill>
                  <a:srgbClr val="FFFFFF"/>
                </a:solidFill>
                <a:latin typeface="Almarai Bold"/>
                <a:ea typeface="Almarai Bold"/>
                <a:cs typeface="Almarai Bold"/>
                <a:sym typeface="Almarai Bold"/>
              </a:rPr>
              <a:t>RUD</a:t>
            </a:r>
          </a:p>
        </p:txBody>
      </p:sp>
      <p:grpSp>
        <p:nvGrpSpPr>
          <p:cNvPr id="21" name="Group 21"/>
          <p:cNvGrpSpPr/>
          <p:nvPr/>
        </p:nvGrpSpPr>
        <p:grpSpPr>
          <a:xfrm>
            <a:off x="909975" y="696566"/>
            <a:ext cx="1456246" cy="1224824"/>
            <a:chOff x="0" y="0"/>
            <a:chExt cx="1941661" cy="1633098"/>
          </a:xfrm>
        </p:grpSpPr>
        <p:grpSp>
          <p:nvGrpSpPr>
            <p:cNvPr id="22" name="Group 22"/>
            <p:cNvGrpSpPr/>
            <p:nvPr/>
          </p:nvGrpSpPr>
          <p:grpSpPr>
            <a:xfrm rot="5400000">
              <a:off x="154281" y="0"/>
              <a:ext cx="1633098" cy="1633098"/>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26211" r="-126211"/>
                </a:stretch>
              </a:blipFill>
            </p:spPr>
          </p:sp>
        </p:grpSp>
        <p:sp>
          <p:nvSpPr>
            <p:cNvPr id="24" name="TextBox 24"/>
            <p:cNvSpPr txBox="1"/>
            <p:nvPr/>
          </p:nvSpPr>
          <p:spPr>
            <a:xfrm>
              <a:off x="0" y="222219"/>
              <a:ext cx="1941661" cy="1107997"/>
            </a:xfrm>
            <a:prstGeom prst="rect">
              <a:avLst/>
            </a:prstGeom>
          </p:spPr>
          <p:txBody>
            <a:bodyPr lIns="0" tIns="0" rIns="0" bIns="0" rtlCol="0" anchor="t">
              <a:spAutoFit/>
            </a:bodyPr>
            <a:lstStyle/>
            <a:p>
              <a:pPr algn="ctr">
                <a:lnSpc>
                  <a:spcPts val="6817"/>
                </a:lnSpc>
              </a:pPr>
              <a:r>
                <a:rPr lang="en-US" sz="4940" b="1">
                  <a:solidFill>
                    <a:srgbClr val="FFFFFF"/>
                  </a:solidFill>
                  <a:latin typeface="Almarai Bold"/>
                  <a:ea typeface="Almarai Bold"/>
                  <a:cs typeface="Almarai Bold"/>
                  <a:sym typeface="Almarai Bold"/>
                </a:rPr>
                <a:t>04</a:t>
              </a:r>
            </a:p>
          </p:txBody>
        </p:sp>
      </p:grpSp>
      <p:grpSp>
        <p:nvGrpSpPr>
          <p:cNvPr id="25" name="Group 25"/>
          <p:cNvGrpSpPr/>
          <p:nvPr/>
        </p:nvGrpSpPr>
        <p:grpSpPr>
          <a:xfrm>
            <a:off x="15032717" y="290368"/>
            <a:ext cx="1867358" cy="1867358"/>
            <a:chOff x="0" y="0"/>
            <a:chExt cx="2489811" cy="2489811"/>
          </a:xfrm>
        </p:grpSpPr>
        <p:grpSp>
          <p:nvGrpSpPr>
            <p:cNvPr id="26" name="Group 26"/>
            <p:cNvGrpSpPr/>
            <p:nvPr/>
          </p:nvGrpSpPr>
          <p:grpSpPr>
            <a:xfrm>
              <a:off x="0" y="0"/>
              <a:ext cx="2489811" cy="2489811"/>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id="28" name="TextBox 28"/>
              <p:cNvSpPr txBox="1"/>
              <p:nvPr/>
            </p:nvSpPr>
            <p:spPr>
              <a:xfrm>
                <a:off x="76200" y="28575"/>
                <a:ext cx="660400" cy="708025"/>
              </a:xfrm>
              <a:prstGeom prst="rect">
                <a:avLst/>
              </a:prstGeom>
            </p:spPr>
            <p:txBody>
              <a:bodyPr lIns="50800" tIns="50800" rIns="50800" bIns="50800" rtlCol="0" anchor="ctr"/>
              <a:lstStyle/>
              <a:p>
                <a:pPr algn="ctr">
                  <a:lnSpc>
                    <a:spcPts val="2605"/>
                  </a:lnSpc>
                </a:pPr>
                <a:endParaRPr/>
              </a:p>
            </p:txBody>
          </p:sp>
        </p:grpSp>
        <p:sp>
          <p:nvSpPr>
            <p:cNvPr id="29" name="Freeform 29"/>
            <p:cNvSpPr/>
            <p:nvPr/>
          </p:nvSpPr>
          <p:spPr>
            <a:xfrm>
              <a:off x="558357" y="548337"/>
              <a:ext cx="1373096" cy="1388241"/>
            </a:xfrm>
            <a:custGeom>
              <a:avLst/>
              <a:gdLst/>
              <a:ahLst/>
              <a:cxnLst/>
              <a:rect l="l" t="t" r="r" b="b"/>
              <a:pathLst>
                <a:path w="1373096" h="1388241">
                  <a:moveTo>
                    <a:pt x="0" y="0"/>
                  </a:moveTo>
                  <a:lnTo>
                    <a:pt x="1373097" y="0"/>
                  </a:lnTo>
                  <a:lnTo>
                    <a:pt x="1373097" y="1388241"/>
                  </a:lnTo>
                  <a:lnTo>
                    <a:pt x="0" y="13882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sp>
        <p:nvSpPr>
          <p:cNvPr id="30" name="Freeform 30"/>
          <p:cNvSpPr/>
          <p:nvPr/>
        </p:nvSpPr>
        <p:spPr>
          <a:xfrm>
            <a:off x="15930795" y="233263"/>
            <a:ext cx="2192301" cy="795437"/>
          </a:xfrm>
          <a:custGeom>
            <a:avLst/>
            <a:gdLst/>
            <a:ahLst/>
            <a:cxnLst/>
            <a:rect l="l" t="t" r="r" b="b"/>
            <a:pathLst>
              <a:path w="2192301" h="795437">
                <a:moveTo>
                  <a:pt x="0" y="0"/>
                </a:moveTo>
                <a:lnTo>
                  <a:pt x="2192301" y="0"/>
                </a:lnTo>
                <a:lnTo>
                  <a:pt x="2192301" y="795437"/>
                </a:lnTo>
                <a:lnTo>
                  <a:pt x="0" y="795437"/>
                </a:lnTo>
                <a:lnTo>
                  <a:pt x="0" y="0"/>
                </a:lnTo>
                <a:close/>
              </a:path>
            </a:pathLst>
          </a:custGeom>
          <a:blipFill>
            <a:blip r:embed="rId9"/>
            <a:stretch>
              <a:fillRect/>
            </a:stretch>
          </a:blipFill>
        </p:spPr>
      </p:sp>
      <p:sp>
        <p:nvSpPr>
          <p:cNvPr id="31" name="Freeform 31"/>
          <p:cNvSpPr/>
          <p:nvPr/>
        </p:nvSpPr>
        <p:spPr>
          <a:xfrm>
            <a:off x="2907945" y="4251646"/>
            <a:ext cx="12472110" cy="5815121"/>
          </a:xfrm>
          <a:custGeom>
            <a:avLst/>
            <a:gdLst/>
            <a:ahLst/>
            <a:cxnLst/>
            <a:rect l="l" t="t" r="r" b="b"/>
            <a:pathLst>
              <a:path w="12472110" h="5815121">
                <a:moveTo>
                  <a:pt x="0" y="0"/>
                </a:moveTo>
                <a:lnTo>
                  <a:pt x="12472110" y="0"/>
                </a:lnTo>
                <a:lnTo>
                  <a:pt x="12472110" y="5815121"/>
                </a:lnTo>
                <a:lnTo>
                  <a:pt x="0" y="5815121"/>
                </a:lnTo>
                <a:lnTo>
                  <a:pt x="0" y="0"/>
                </a:lnTo>
                <a:close/>
              </a:path>
            </a:pathLst>
          </a:custGeom>
          <a:blipFill>
            <a:blip r:embed="rId10"/>
            <a:stretch>
              <a:fillRect/>
            </a:stretch>
          </a:blipFill>
        </p:spPr>
      </p:sp>
      <p:sp>
        <p:nvSpPr>
          <p:cNvPr id="32" name="TextBox 32"/>
          <p:cNvSpPr txBox="1"/>
          <p:nvPr/>
        </p:nvSpPr>
        <p:spPr>
          <a:xfrm>
            <a:off x="7134354" y="465451"/>
            <a:ext cx="7839225" cy="1692275"/>
          </a:xfrm>
          <a:prstGeom prst="rect">
            <a:avLst/>
          </a:prstGeom>
        </p:spPr>
        <p:txBody>
          <a:bodyPr lIns="0" tIns="0" rIns="0" bIns="0" rtlCol="0" anchor="t">
            <a:spAutoFit/>
          </a:bodyPr>
          <a:lstStyle/>
          <a:p>
            <a:pPr marL="0" lvl="0" indent="0" algn="ctr">
              <a:lnSpc>
                <a:spcPts val="13138"/>
              </a:lnSpc>
              <a:spcBef>
                <a:spcPct val="0"/>
              </a:spcBef>
            </a:pPr>
            <a:r>
              <a:rPr lang="en-US" sz="10948" b="1">
                <a:solidFill>
                  <a:srgbClr val="17E3B2"/>
                </a:solidFill>
                <a:latin typeface="Almarai Bold"/>
                <a:ea typeface="Almarai Bold"/>
                <a:cs typeface="Almarai Bold"/>
                <a:sym typeface="Almarai Bold"/>
              </a:rPr>
              <a:t>CREATE</a:t>
            </a:r>
          </a:p>
        </p:txBody>
      </p:sp>
      <p:sp>
        <p:nvSpPr>
          <p:cNvPr id="33" name="TextBox 33"/>
          <p:cNvSpPr txBox="1"/>
          <p:nvPr/>
        </p:nvSpPr>
        <p:spPr>
          <a:xfrm>
            <a:off x="1304775" y="2881154"/>
            <a:ext cx="14825061" cy="580390"/>
          </a:xfrm>
          <a:prstGeom prst="rect">
            <a:avLst/>
          </a:prstGeom>
        </p:spPr>
        <p:txBody>
          <a:bodyPr lIns="0" tIns="0" rIns="0" bIns="0" rtlCol="0" anchor="t">
            <a:spAutoFit/>
          </a:bodyPr>
          <a:lstStyle/>
          <a:p>
            <a:pPr algn="l">
              <a:lnSpc>
                <a:spcPts val="4759"/>
              </a:lnSpc>
            </a:pPr>
            <a:r>
              <a:rPr lang="en-US" sz="3399">
                <a:solidFill>
                  <a:srgbClr val="FFFFFF"/>
                </a:solidFill>
                <a:latin typeface="Canva Sans"/>
                <a:ea typeface="Canva Sans"/>
                <a:cs typeface="Canva Sans"/>
                <a:sym typeface="Canva Sans"/>
              </a:rPr>
              <a:t>The manager can create account of the employees.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966396" y="9258300"/>
            <a:ext cx="13457996" cy="3264379"/>
            <a:chOff x="0" y="0"/>
            <a:chExt cx="17943995" cy="4352506"/>
          </a:xfrm>
        </p:grpSpPr>
        <p:sp>
          <p:nvSpPr>
            <p:cNvPr id="3" name="Freeform 3"/>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sp>
        <p:sp>
          <p:nvSpPr>
            <p:cNvPr id="5" name="Freeform 5"/>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sp>
      </p:grpSp>
      <p:sp>
        <p:nvSpPr>
          <p:cNvPr id="7" name="Freeform 7"/>
          <p:cNvSpPr/>
          <p:nvPr/>
        </p:nvSpPr>
        <p:spPr>
          <a:xfrm>
            <a:off x="14613775" y="-4787359"/>
            <a:ext cx="8754599" cy="8754599"/>
          </a:xfrm>
          <a:custGeom>
            <a:avLst/>
            <a:gdLst/>
            <a:ahLst/>
            <a:cxnLst/>
            <a:rect l="l" t="t" r="r" b="b"/>
            <a:pathLst>
              <a:path w="8754599" h="8754599">
                <a:moveTo>
                  <a:pt x="0" y="0"/>
                </a:moveTo>
                <a:lnTo>
                  <a:pt x="8754599" y="0"/>
                </a:lnTo>
                <a:lnTo>
                  <a:pt x="8754599" y="8754598"/>
                </a:lnTo>
                <a:lnTo>
                  <a:pt x="0" y="87545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15763958" y="-781916"/>
            <a:ext cx="1683983" cy="2405689"/>
            <a:chOff x="0" y="0"/>
            <a:chExt cx="4445000" cy="6350000"/>
          </a:xfrm>
        </p:grpSpPr>
        <p:sp>
          <p:nvSpPr>
            <p:cNvPr id="9" name="Freeform 9"/>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r="-201730"/>
              </a:stretch>
            </a:blipFill>
          </p:spPr>
        </p:sp>
      </p:grpSp>
      <p:grpSp>
        <p:nvGrpSpPr>
          <p:cNvPr id="10" name="Group 10"/>
          <p:cNvGrpSpPr/>
          <p:nvPr/>
        </p:nvGrpSpPr>
        <p:grpSpPr>
          <a:xfrm rot="-10800000">
            <a:off x="796106" y="7929818"/>
            <a:ext cx="1683983" cy="2405689"/>
            <a:chOff x="0" y="0"/>
            <a:chExt cx="4445000" cy="6350000"/>
          </a:xfrm>
        </p:grpSpPr>
        <p:sp>
          <p:nvSpPr>
            <p:cNvPr id="11" name="Freeform 11"/>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r="-201730"/>
              </a:stretch>
            </a:blipFill>
          </p:spPr>
        </p:sp>
      </p:grpSp>
      <p:grpSp>
        <p:nvGrpSpPr>
          <p:cNvPr id="12" name="Group 12"/>
          <p:cNvGrpSpPr/>
          <p:nvPr/>
        </p:nvGrpSpPr>
        <p:grpSpPr>
          <a:xfrm rot="5400000">
            <a:off x="14472073" y="781782"/>
            <a:ext cx="841991" cy="84199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26211" r="-126211"/>
              </a:stretch>
            </a:blipFill>
          </p:spPr>
        </p:sp>
      </p:grpSp>
      <p:grpSp>
        <p:nvGrpSpPr>
          <p:cNvPr id="14" name="Group 14"/>
          <p:cNvGrpSpPr/>
          <p:nvPr/>
        </p:nvGrpSpPr>
        <p:grpSpPr>
          <a:xfrm rot="-5400000">
            <a:off x="2929983" y="7929818"/>
            <a:ext cx="841991" cy="84199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26211" r="-126211"/>
              </a:stretch>
            </a:blipFill>
          </p:spPr>
        </p:sp>
      </p:grpSp>
      <p:grpSp>
        <p:nvGrpSpPr>
          <p:cNvPr id="16" name="Group 16"/>
          <p:cNvGrpSpPr/>
          <p:nvPr/>
        </p:nvGrpSpPr>
        <p:grpSpPr>
          <a:xfrm>
            <a:off x="17259300" y="2066886"/>
            <a:ext cx="5754080" cy="8220114"/>
            <a:chOff x="0" y="0"/>
            <a:chExt cx="4445000" cy="6350000"/>
          </a:xfrm>
        </p:grpSpPr>
        <p:sp>
          <p:nvSpPr>
            <p:cNvPr id="17" name="Freeform 17"/>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r="-201730"/>
              </a:stretch>
            </a:blipFill>
          </p:spPr>
        </p:sp>
      </p:grpSp>
      <p:grpSp>
        <p:nvGrpSpPr>
          <p:cNvPr id="18" name="Group 18"/>
          <p:cNvGrpSpPr/>
          <p:nvPr/>
        </p:nvGrpSpPr>
        <p:grpSpPr>
          <a:xfrm>
            <a:off x="-5173055" y="-2043171"/>
            <a:ext cx="5754080" cy="8220114"/>
            <a:chOff x="0" y="0"/>
            <a:chExt cx="4445000" cy="6350000"/>
          </a:xfrm>
        </p:grpSpPr>
        <p:sp>
          <p:nvSpPr>
            <p:cNvPr id="19" name="Freeform 19"/>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r="-201730"/>
              </a:stretch>
            </a:blipFill>
          </p:spPr>
        </p:sp>
      </p:grpSp>
      <p:sp>
        <p:nvSpPr>
          <p:cNvPr id="20" name="TextBox 20"/>
          <p:cNvSpPr txBox="1"/>
          <p:nvPr/>
        </p:nvSpPr>
        <p:spPr>
          <a:xfrm>
            <a:off x="1304775" y="465451"/>
            <a:ext cx="7839225" cy="1692275"/>
          </a:xfrm>
          <a:prstGeom prst="rect">
            <a:avLst/>
          </a:prstGeom>
        </p:spPr>
        <p:txBody>
          <a:bodyPr lIns="0" tIns="0" rIns="0" bIns="0" rtlCol="0" anchor="t">
            <a:spAutoFit/>
          </a:bodyPr>
          <a:lstStyle/>
          <a:p>
            <a:pPr marL="0" lvl="0" indent="0" algn="ctr">
              <a:lnSpc>
                <a:spcPts val="13138"/>
              </a:lnSpc>
              <a:spcBef>
                <a:spcPct val="0"/>
              </a:spcBef>
            </a:pPr>
            <a:r>
              <a:rPr lang="en-US" sz="10948" b="1">
                <a:solidFill>
                  <a:srgbClr val="FFFFFF"/>
                </a:solidFill>
                <a:latin typeface="Almarai Bold"/>
                <a:ea typeface="Almarai Bold"/>
                <a:cs typeface="Almarai Bold"/>
                <a:sym typeface="Almarai Bold"/>
              </a:rPr>
              <a:t>C</a:t>
            </a:r>
            <a:r>
              <a:rPr lang="en-US" sz="10948" b="1">
                <a:solidFill>
                  <a:srgbClr val="17E3B2"/>
                </a:solidFill>
                <a:latin typeface="Almarai Bold"/>
                <a:ea typeface="Almarai Bold"/>
                <a:cs typeface="Almarai Bold"/>
                <a:sym typeface="Almarai Bold"/>
              </a:rPr>
              <a:t>R</a:t>
            </a:r>
            <a:r>
              <a:rPr lang="en-US" sz="10948" b="1">
                <a:solidFill>
                  <a:srgbClr val="FFFFFF"/>
                </a:solidFill>
                <a:latin typeface="Almarai Bold"/>
                <a:ea typeface="Almarai Bold"/>
                <a:cs typeface="Almarai Bold"/>
                <a:sym typeface="Almarai Bold"/>
              </a:rPr>
              <a:t>UD</a:t>
            </a:r>
          </a:p>
        </p:txBody>
      </p:sp>
      <p:grpSp>
        <p:nvGrpSpPr>
          <p:cNvPr id="21" name="Group 21"/>
          <p:cNvGrpSpPr/>
          <p:nvPr/>
        </p:nvGrpSpPr>
        <p:grpSpPr>
          <a:xfrm>
            <a:off x="909975" y="696566"/>
            <a:ext cx="1456246" cy="1224824"/>
            <a:chOff x="0" y="0"/>
            <a:chExt cx="1941661" cy="1633098"/>
          </a:xfrm>
        </p:grpSpPr>
        <p:grpSp>
          <p:nvGrpSpPr>
            <p:cNvPr id="22" name="Group 22"/>
            <p:cNvGrpSpPr/>
            <p:nvPr/>
          </p:nvGrpSpPr>
          <p:grpSpPr>
            <a:xfrm rot="5400000">
              <a:off x="154281" y="0"/>
              <a:ext cx="1633098" cy="1633098"/>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26211" r="-126211"/>
                </a:stretch>
              </a:blipFill>
            </p:spPr>
          </p:sp>
        </p:grpSp>
        <p:sp>
          <p:nvSpPr>
            <p:cNvPr id="24" name="TextBox 24"/>
            <p:cNvSpPr txBox="1"/>
            <p:nvPr/>
          </p:nvSpPr>
          <p:spPr>
            <a:xfrm>
              <a:off x="0" y="222219"/>
              <a:ext cx="1941661" cy="1107997"/>
            </a:xfrm>
            <a:prstGeom prst="rect">
              <a:avLst/>
            </a:prstGeom>
          </p:spPr>
          <p:txBody>
            <a:bodyPr lIns="0" tIns="0" rIns="0" bIns="0" rtlCol="0" anchor="t">
              <a:spAutoFit/>
            </a:bodyPr>
            <a:lstStyle/>
            <a:p>
              <a:pPr algn="ctr">
                <a:lnSpc>
                  <a:spcPts val="6817"/>
                </a:lnSpc>
              </a:pPr>
              <a:r>
                <a:rPr lang="en-US" sz="4940" b="1">
                  <a:solidFill>
                    <a:srgbClr val="FFFFFF"/>
                  </a:solidFill>
                  <a:latin typeface="Almarai Bold"/>
                  <a:ea typeface="Almarai Bold"/>
                  <a:cs typeface="Almarai Bold"/>
                  <a:sym typeface="Almarai Bold"/>
                </a:rPr>
                <a:t>04</a:t>
              </a:r>
            </a:p>
          </p:txBody>
        </p:sp>
      </p:grpSp>
      <p:grpSp>
        <p:nvGrpSpPr>
          <p:cNvPr id="25" name="Group 25"/>
          <p:cNvGrpSpPr/>
          <p:nvPr/>
        </p:nvGrpSpPr>
        <p:grpSpPr>
          <a:xfrm>
            <a:off x="15032717" y="290368"/>
            <a:ext cx="1867358" cy="1867358"/>
            <a:chOff x="0" y="0"/>
            <a:chExt cx="2489811" cy="2489811"/>
          </a:xfrm>
        </p:grpSpPr>
        <p:grpSp>
          <p:nvGrpSpPr>
            <p:cNvPr id="26" name="Group 26"/>
            <p:cNvGrpSpPr/>
            <p:nvPr/>
          </p:nvGrpSpPr>
          <p:grpSpPr>
            <a:xfrm>
              <a:off x="0" y="0"/>
              <a:ext cx="2489811" cy="2489811"/>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id="28" name="TextBox 28"/>
              <p:cNvSpPr txBox="1"/>
              <p:nvPr/>
            </p:nvSpPr>
            <p:spPr>
              <a:xfrm>
                <a:off x="76200" y="28575"/>
                <a:ext cx="660400" cy="708025"/>
              </a:xfrm>
              <a:prstGeom prst="rect">
                <a:avLst/>
              </a:prstGeom>
            </p:spPr>
            <p:txBody>
              <a:bodyPr lIns="50800" tIns="50800" rIns="50800" bIns="50800" rtlCol="0" anchor="ctr"/>
              <a:lstStyle/>
              <a:p>
                <a:pPr algn="ctr">
                  <a:lnSpc>
                    <a:spcPts val="2605"/>
                  </a:lnSpc>
                </a:pPr>
                <a:endParaRPr/>
              </a:p>
            </p:txBody>
          </p:sp>
        </p:grpSp>
        <p:sp>
          <p:nvSpPr>
            <p:cNvPr id="29" name="Freeform 29"/>
            <p:cNvSpPr/>
            <p:nvPr/>
          </p:nvSpPr>
          <p:spPr>
            <a:xfrm>
              <a:off x="558357" y="548337"/>
              <a:ext cx="1373096" cy="1388241"/>
            </a:xfrm>
            <a:custGeom>
              <a:avLst/>
              <a:gdLst/>
              <a:ahLst/>
              <a:cxnLst/>
              <a:rect l="l" t="t" r="r" b="b"/>
              <a:pathLst>
                <a:path w="1373096" h="1388241">
                  <a:moveTo>
                    <a:pt x="0" y="0"/>
                  </a:moveTo>
                  <a:lnTo>
                    <a:pt x="1373097" y="0"/>
                  </a:lnTo>
                  <a:lnTo>
                    <a:pt x="1373097" y="1388241"/>
                  </a:lnTo>
                  <a:lnTo>
                    <a:pt x="0" y="13882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sp>
        <p:nvSpPr>
          <p:cNvPr id="30" name="Freeform 30"/>
          <p:cNvSpPr/>
          <p:nvPr/>
        </p:nvSpPr>
        <p:spPr>
          <a:xfrm>
            <a:off x="15930795" y="233263"/>
            <a:ext cx="2192301" cy="795437"/>
          </a:xfrm>
          <a:custGeom>
            <a:avLst/>
            <a:gdLst/>
            <a:ahLst/>
            <a:cxnLst/>
            <a:rect l="l" t="t" r="r" b="b"/>
            <a:pathLst>
              <a:path w="2192301" h="795437">
                <a:moveTo>
                  <a:pt x="0" y="0"/>
                </a:moveTo>
                <a:lnTo>
                  <a:pt x="2192301" y="0"/>
                </a:lnTo>
                <a:lnTo>
                  <a:pt x="2192301" y="795437"/>
                </a:lnTo>
                <a:lnTo>
                  <a:pt x="0" y="795437"/>
                </a:lnTo>
                <a:lnTo>
                  <a:pt x="0" y="0"/>
                </a:lnTo>
                <a:close/>
              </a:path>
            </a:pathLst>
          </a:custGeom>
          <a:blipFill>
            <a:blip r:embed="rId9"/>
            <a:stretch>
              <a:fillRect/>
            </a:stretch>
          </a:blipFill>
        </p:spPr>
      </p:sp>
      <p:sp>
        <p:nvSpPr>
          <p:cNvPr id="31" name="Freeform 31"/>
          <p:cNvSpPr/>
          <p:nvPr/>
        </p:nvSpPr>
        <p:spPr>
          <a:xfrm>
            <a:off x="3381113" y="5708335"/>
            <a:ext cx="11684259" cy="3997564"/>
          </a:xfrm>
          <a:custGeom>
            <a:avLst/>
            <a:gdLst/>
            <a:ahLst/>
            <a:cxnLst/>
            <a:rect l="l" t="t" r="r" b="b"/>
            <a:pathLst>
              <a:path w="11684259" h="3997564">
                <a:moveTo>
                  <a:pt x="0" y="0"/>
                </a:moveTo>
                <a:lnTo>
                  <a:pt x="11684259" y="0"/>
                </a:lnTo>
                <a:lnTo>
                  <a:pt x="11684259" y="3997564"/>
                </a:lnTo>
                <a:lnTo>
                  <a:pt x="0" y="3997564"/>
                </a:lnTo>
                <a:lnTo>
                  <a:pt x="0" y="0"/>
                </a:lnTo>
                <a:close/>
              </a:path>
            </a:pathLst>
          </a:custGeom>
          <a:blipFill>
            <a:blip r:embed="rId10"/>
            <a:stretch>
              <a:fillRect b="-17279"/>
            </a:stretch>
          </a:blipFill>
        </p:spPr>
      </p:sp>
      <p:sp>
        <p:nvSpPr>
          <p:cNvPr id="32" name="TextBox 32"/>
          <p:cNvSpPr txBox="1"/>
          <p:nvPr/>
        </p:nvSpPr>
        <p:spPr>
          <a:xfrm>
            <a:off x="7134354" y="465451"/>
            <a:ext cx="7839225" cy="1692275"/>
          </a:xfrm>
          <a:prstGeom prst="rect">
            <a:avLst/>
          </a:prstGeom>
        </p:spPr>
        <p:txBody>
          <a:bodyPr lIns="0" tIns="0" rIns="0" bIns="0" rtlCol="0" anchor="t">
            <a:spAutoFit/>
          </a:bodyPr>
          <a:lstStyle/>
          <a:p>
            <a:pPr marL="0" lvl="0" indent="0" algn="ctr">
              <a:lnSpc>
                <a:spcPts val="13138"/>
              </a:lnSpc>
              <a:spcBef>
                <a:spcPct val="0"/>
              </a:spcBef>
            </a:pPr>
            <a:r>
              <a:rPr lang="en-US" sz="10948" b="1">
                <a:solidFill>
                  <a:srgbClr val="17E3B2"/>
                </a:solidFill>
                <a:latin typeface="Almarai Bold"/>
                <a:ea typeface="Almarai Bold"/>
                <a:cs typeface="Almarai Bold"/>
                <a:sym typeface="Almarai Bold"/>
              </a:rPr>
              <a:t>READ</a:t>
            </a:r>
          </a:p>
        </p:txBody>
      </p:sp>
      <p:sp>
        <p:nvSpPr>
          <p:cNvPr id="33" name="TextBox 33"/>
          <p:cNvSpPr txBox="1"/>
          <p:nvPr/>
        </p:nvSpPr>
        <p:spPr>
          <a:xfrm>
            <a:off x="730249" y="2762885"/>
            <a:ext cx="15033709" cy="2380615"/>
          </a:xfrm>
          <a:prstGeom prst="rect">
            <a:avLst/>
          </a:prstGeom>
        </p:spPr>
        <p:txBody>
          <a:bodyPr lIns="0" tIns="0" rIns="0" bIns="0" rtlCol="0" anchor="t">
            <a:spAutoFit/>
          </a:bodyPr>
          <a:lstStyle/>
          <a:p>
            <a:pPr algn="l">
              <a:lnSpc>
                <a:spcPts val="4759"/>
              </a:lnSpc>
            </a:pPr>
            <a:r>
              <a:rPr lang="en-US" sz="3399">
                <a:solidFill>
                  <a:srgbClr val="FFFFFF"/>
                </a:solidFill>
                <a:latin typeface="Canva Sans"/>
                <a:ea typeface="Canva Sans"/>
                <a:cs typeface="Canva Sans"/>
                <a:sym typeface="Canva Sans"/>
              </a:rPr>
              <a:t>The manager can access the Activity Logs page to view detailed real-time records of actions performed by users. These records include activities related to user accounts, payments, and camera management, specifying whether they were updated, deleted, or inserted.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966396" y="9258300"/>
            <a:ext cx="13457996" cy="3264379"/>
            <a:chOff x="0" y="0"/>
            <a:chExt cx="17943995" cy="4352506"/>
          </a:xfrm>
        </p:grpSpPr>
        <p:sp>
          <p:nvSpPr>
            <p:cNvPr id="3" name="Freeform 3"/>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sp>
        <p:sp>
          <p:nvSpPr>
            <p:cNvPr id="5" name="Freeform 5"/>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sp>
      </p:grpSp>
      <p:sp>
        <p:nvSpPr>
          <p:cNvPr id="7" name="Freeform 7"/>
          <p:cNvSpPr/>
          <p:nvPr/>
        </p:nvSpPr>
        <p:spPr>
          <a:xfrm>
            <a:off x="14613775" y="-4787359"/>
            <a:ext cx="8754599" cy="8754599"/>
          </a:xfrm>
          <a:custGeom>
            <a:avLst/>
            <a:gdLst/>
            <a:ahLst/>
            <a:cxnLst/>
            <a:rect l="l" t="t" r="r" b="b"/>
            <a:pathLst>
              <a:path w="8754599" h="8754599">
                <a:moveTo>
                  <a:pt x="0" y="0"/>
                </a:moveTo>
                <a:lnTo>
                  <a:pt x="8754599" y="0"/>
                </a:lnTo>
                <a:lnTo>
                  <a:pt x="8754599" y="8754598"/>
                </a:lnTo>
                <a:lnTo>
                  <a:pt x="0" y="87545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15763958" y="-781916"/>
            <a:ext cx="1683983" cy="2405689"/>
            <a:chOff x="0" y="0"/>
            <a:chExt cx="4445000" cy="6350000"/>
          </a:xfrm>
        </p:grpSpPr>
        <p:sp>
          <p:nvSpPr>
            <p:cNvPr id="9" name="Freeform 9"/>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r="-201730"/>
              </a:stretch>
            </a:blipFill>
          </p:spPr>
        </p:sp>
      </p:grpSp>
      <p:grpSp>
        <p:nvGrpSpPr>
          <p:cNvPr id="10" name="Group 10"/>
          <p:cNvGrpSpPr/>
          <p:nvPr/>
        </p:nvGrpSpPr>
        <p:grpSpPr>
          <a:xfrm rot="-10800000">
            <a:off x="796106" y="7929818"/>
            <a:ext cx="1683983" cy="2405689"/>
            <a:chOff x="0" y="0"/>
            <a:chExt cx="4445000" cy="6350000"/>
          </a:xfrm>
        </p:grpSpPr>
        <p:sp>
          <p:nvSpPr>
            <p:cNvPr id="11" name="Freeform 11"/>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r="-201730"/>
              </a:stretch>
            </a:blipFill>
          </p:spPr>
        </p:sp>
      </p:grpSp>
      <p:grpSp>
        <p:nvGrpSpPr>
          <p:cNvPr id="12" name="Group 12"/>
          <p:cNvGrpSpPr/>
          <p:nvPr/>
        </p:nvGrpSpPr>
        <p:grpSpPr>
          <a:xfrm rot="5400000">
            <a:off x="14472073" y="781782"/>
            <a:ext cx="841991" cy="84199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26211" r="-126211"/>
              </a:stretch>
            </a:blipFill>
          </p:spPr>
        </p:sp>
      </p:grpSp>
      <p:grpSp>
        <p:nvGrpSpPr>
          <p:cNvPr id="14" name="Group 14"/>
          <p:cNvGrpSpPr/>
          <p:nvPr/>
        </p:nvGrpSpPr>
        <p:grpSpPr>
          <a:xfrm rot="-5400000">
            <a:off x="2929983" y="7929818"/>
            <a:ext cx="841991" cy="841991"/>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26211" r="-126211"/>
              </a:stretch>
            </a:blipFill>
          </p:spPr>
        </p:sp>
      </p:grpSp>
      <p:grpSp>
        <p:nvGrpSpPr>
          <p:cNvPr id="16" name="Group 16"/>
          <p:cNvGrpSpPr/>
          <p:nvPr/>
        </p:nvGrpSpPr>
        <p:grpSpPr>
          <a:xfrm>
            <a:off x="17259300" y="2066886"/>
            <a:ext cx="5754080" cy="8220114"/>
            <a:chOff x="0" y="0"/>
            <a:chExt cx="4445000" cy="6350000"/>
          </a:xfrm>
        </p:grpSpPr>
        <p:sp>
          <p:nvSpPr>
            <p:cNvPr id="17" name="Freeform 17"/>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r="-201730"/>
              </a:stretch>
            </a:blipFill>
          </p:spPr>
        </p:sp>
      </p:grpSp>
      <p:grpSp>
        <p:nvGrpSpPr>
          <p:cNvPr id="18" name="Group 18"/>
          <p:cNvGrpSpPr/>
          <p:nvPr/>
        </p:nvGrpSpPr>
        <p:grpSpPr>
          <a:xfrm>
            <a:off x="-5173055" y="-2043171"/>
            <a:ext cx="5754080" cy="8220114"/>
            <a:chOff x="0" y="0"/>
            <a:chExt cx="4445000" cy="6350000"/>
          </a:xfrm>
        </p:grpSpPr>
        <p:sp>
          <p:nvSpPr>
            <p:cNvPr id="19" name="Freeform 19"/>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r="-201730"/>
              </a:stretch>
            </a:blipFill>
          </p:spPr>
        </p:sp>
      </p:grpSp>
      <p:sp>
        <p:nvSpPr>
          <p:cNvPr id="20" name="TextBox 20"/>
          <p:cNvSpPr txBox="1"/>
          <p:nvPr/>
        </p:nvSpPr>
        <p:spPr>
          <a:xfrm>
            <a:off x="1304775" y="465451"/>
            <a:ext cx="7839225" cy="1692275"/>
          </a:xfrm>
          <a:prstGeom prst="rect">
            <a:avLst/>
          </a:prstGeom>
        </p:spPr>
        <p:txBody>
          <a:bodyPr lIns="0" tIns="0" rIns="0" bIns="0" rtlCol="0" anchor="t">
            <a:spAutoFit/>
          </a:bodyPr>
          <a:lstStyle/>
          <a:p>
            <a:pPr marL="0" lvl="0" indent="0" algn="ctr">
              <a:lnSpc>
                <a:spcPts val="13138"/>
              </a:lnSpc>
              <a:spcBef>
                <a:spcPct val="0"/>
              </a:spcBef>
            </a:pPr>
            <a:r>
              <a:rPr lang="en-US" sz="10948" b="1">
                <a:solidFill>
                  <a:srgbClr val="FFFFFF"/>
                </a:solidFill>
                <a:latin typeface="Almarai Bold"/>
                <a:ea typeface="Almarai Bold"/>
                <a:cs typeface="Almarai Bold"/>
                <a:sym typeface="Almarai Bold"/>
              </a:rPr>
              <a:t>C</a:t>
            </a:r>
            <a:r>
              <a:rPr lang="en-US" sz="10948" b="1">
                <a:solidFill>
                  <a:srgbClr val="17E3B2"/>
                </a:solidFill>
                <a:latin typeface="Almarai Bold"/>
                <a:ea typeface="Almarai Bold"/>
                <a:cs typeface="Almarai Bold"/>
                <a:sym typeface="Almarai Bold"/>
              </a:rPr>
              <a:t>R</a:t>
            </a:r>
            <a:r>
              <a:rPr lang="en-US" sz="10948" b="1">
                <a:solidFill>
                  <a:srgbClr val="FFFFFF"/>
                </a:solidFill>
                <a:latin typeface="Almarai Bold"/>
                <a:ea typeface="Almarai Bold"/>
                <a:cs typeface="Almarai Bold"/>
                <a:sym typeface="Almarai Bold"/>
              </a:rPr>
              <a:t>UD</a:t>
            </a:r>
          </a:p>
        </p:txBody>
      </p:sp>
      <p:grpSp>
        <p:nvGrpSpPr>
          <p:cNvPr id="21" name="Group 21"/>
          <p:cNvGrpSpPr/>
          <p:nvPr/>
        </p:nvGrpSpPr>
        <p:grpSpPr>
          <a:xfrm>
            <a:off x="909975" y="696566"/>
            <a:ext cx="1456246" cy="1224824"/>
            <a:chOff x="0" y="0"/>
            <a:chExt cx="1941661" cy="1633098"/>
          </a:xfrm>
        </p:grpSpPr>
        <p:grpSp>
          <p:nvGrpSpPr>
            <p:cNvPr id="22" name="Group 22"/>
            <p:cNvGrpSpPr/>
            <p:nvPr/>
          </p:nvGrpSpPr>
          <p:grpSpPr>
            <a:xfrm rot="5400000">
              <a:off x="154281" y="0"/>
              <a:ext cx="1633098" cy="1633098"/>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26211" r="-126211"/>
                </a:stretch>
              </a:blipFill>
            </p:spPr>
          </p:sp>
        </p:grpSp>
        <p:sp>
          <p:nvSpPr>
            <p:cNvPr id="24" name="TextBox 24"/>
            <p:cNvSpPr txBox="1"/>
            <p:nvPr/>
          </p:nvSpPr>
          <p:spPr>
            <a:xfrm>
              <a:off x="0" y="222219"/>
              <a:ext cx="1941661" cy="1107997"/>
            </a:xfrm>
            <a:prstGeom prst="rect">
              <a:avLst/>
            </a:prstGeom>
          </p:spPr>
          <p:txBody>
            <a:bodyPr lIns="0" tIns="0" rIns="0" bIns="0" rtlCol="0" anchor="t">
              <a:spAutoFit/>
            </a:bodyPr>
            <a:lstStyle/>
            <a:p>
              <a:pPr algn="ctr">
                <a:lnSpc>
                  <a:spcPts val="6817"/>
                </a:lnSpc>
              </a:pPr>
              <a:r>
                <a:rPr lang="en-US" sz="4940" b="1">
                  <a:solidFill>
                    <a:srgbClr val="FFFFFF"/>
                  </a:solidFill>
                  <a:latin typeface="Almarai Bold"/>
                  <a:ea typeface="Almarai Bold"/>
                  <a:cs typeface="Almarai Bold"/>
                  <a:sym typeface="Almarai Bold"/>
                </a:rPr>
                <a:t>04</a:t>
              </a:r>
            </a:p>
          </p:txBody>
        </p:sp>
      </p:grpSp>
      <p:grpSp>
        <p:nvGrpSpPr>
          <p:cNvPr id="25" name="Group 25"/>
          <p:cNvGrpSpPr/>
          <p:nvPr/>
        </p:nvGrpSpPr>
        <p:grpSpPr>
          <a:xfrm>
            <a:off x="15032717" y="290368"/>
            <a:ext cx="1867358" cy="1867358"/>
            <a:chOff x="0" y="0"/>
            <a:chExt cx="2489811" cy="2489811"/>
          </a:xfrm>
        </p:grpSpPr>
        <p:grpSp>
          <p:nvGrpSpPr>
            <p:cNvPr id="26" name="Group 26"/>
            <p:cNvGrpSpPr/>
            <p:nvPr/>
          </p:nvGrpSpPr>
          <p:grpSpPr>
            <a:xfrm>
              <a:off x="0" y="0"/>
              <a:ext cx="2489811" cy="2489811"/>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id="28" name="TextBox 28"/>
              <p:cNvSpPr txBox="1"/>
              <p:nvPr/>
            </p:nvSpPr>
            <p:spPr>
              <a:xfrm>
                <a:off x="76200" y="28575"/>
                <a:ext cx="660400" cy="708025"/>
              </a:xfrm>
              <a:prstGeom prst="rect">
                <a:avLst/>
              </a:prstGeom>
            </p:spPr>
            <p:txBody>
              <a:bodyPr lIns="50800" tIns="50800" rIns="50800" bIns="50800" rtlCol="0" anchor="ctr"/>
              <a:lstStyle/>
              <a:p>
                <a:pPr algn="ctr">
                  <a:lnSpc>
                    <a:spcPts val="2605"/>
                  </a:lnSpc>
                </a:pPr>
                <a:endParaRPr/>
              </a:p>
            </p:txBody>
          </p:sp>
        </p:grpSp>
        <p:sp>
          <p:nvSpPr>
            <p:cNvPr id="29" name="Freeform 29"/>
            <p:cNvSpPr/>
            <p:nvPr/>
          </p:nvSpPr>
          <p:spPr>
            <a:xfrm>
              <a:off x="558357" y="548337"/>
              <a:ext cx="1373096" cy="1388241"/>
            </a:xfrm>
            <a:custGeom>
              <a:avLst/>
              <a:gdLst/>
              <a:ahLst/>
              <a:cxnLst/>
              <a:rect l="l" t="t" r="r" b="b"/>
              <a:pathLst>
                <a:path w="1373096" h="1388241">
                  <a:moveTo>
                    <a:pt x="0" y="0"/>
                  </a:moveTo>
                  <a:lnTo>
                    <a:pt x="1373097" y="0"/>
                  </a:lnTo>
                  <a:lnTo>
                    <a:pt x="1373097" y="1388241"/>
                  </a:lnTo>
                  <a:lnTo>
                    <a:pt x="0" y="13882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sp>
        <p:nvSpPr>
          <p:cNvPr id="30" name="Freeform 30"/>
          <p:cNvSpPr/>
          <p:nvPr/>
        </p:nvSpPr>
        <p:spPr>
          <a:xfrm>
            <a:off x="15930795" y="233263"/>
            <a:ext cx="2192301" cy="795437"/>
          </a:xfrm>
          <a:custGeom>
            <a:avLst/>
            <a:gdLst/>
            <a:ahLst/>
            <a:cxnLst/>
            <a:rect l="l" t="t" r="r" b="b"/>
            <a:pathLst>
              <a:path w="2192301" h="795437">
                <a:moveTo>
                  <a:pt x="0" y="0"/>
                </a:moveTo>
                <a:lnTo>
                  <a:pt x="2192301" y="0"/>
                </a:lnTo>
                <a:lnTo>
                  <a:pt x="2192301" y="795437"/>
                </a:lnTo>
                <a:lnTo>
                  <a:pt x="0" y="795437"/>
                </a:lnTo>
                <a:lnTo>
                  <a:pt x="0" y="0"/>
                </a:lnTo>
                <a:close/>
              </a:path>
            </a:pathLst>
          </a:custGeom>
          <a:blipFill>
            <a:blip r:embed="rId9"/>
            <a:stretch>
              <a:fillRect/>
            </a:stretch>
          </a:blipFill>
        </p:spPr>
      </p:sp>
      <p:sp>
        <p:nvSpPr>
          <p:cNvPr id="31" name="Freeform 31"/>
          <p:cNvSpPr/>
          <p:nvPr/>
        </p:nvSpPr>
        <p:spPr>
          <a:xfrm>
            <a:off x="3771974" y="6176943"/>
            <a:ext cx="11301259" cy="3314177"/>
          </a:xfrm>
          <a:custGeom>
            <a:avLst/>
            <a:gdLst/>
            <a:ahLst/>
            <a:cxnLst/>
            <a:rect l="l" t="t" r="r" b="b"/>
            <a:pathLst>
              <a:path w="11301259" h="3314177">
                <a:moveTo>
                  <a:pt x="0" y="0"/>
                </a:moveTo>
                <a:lnTo>
                  <a:pt x="11301259" y="0"/>
                </a:lnTo>
                <a:lnTo>
                  <a:pt x="11301259" y="3314177"/>
                </a:lnTo>
                <a:lnTo>
                  <a:pt x="0" y="3314177"/>
                </a:lnTo>
                <a:lnTo>
                  <a:pt x="0" y="0"/>
                </a:lnTo>
                <a:close/>
              </a:path>
            </a:pathLst>
          </a:custGeom>
          <a:blipFill>
            <a:blip r:embed="rId10"/>
            <a:stretch>
              <a:fillRect b="-38956"/>
            </a:stretch>
          </a:blipFill>
        </p:spPr>
      </p:sp>
      <p:sp>
        <p:nvSpPr>
          <p:cNvPr id="32" name="TextBox 32"/>
          <p:cNvSpPr txBox="1"/>
          <p:nvPr/>
        </p:nvSpPr>
        <p:spPr>
          <a:xfrm>
            <a:off x="7134354" y="465451"/>
            <a:ext cx="7839225" cy="1692275"/>
          </a:xfrm>
          <a:prstGeom prst="rect">
            <a:avLst/>
          </a:prstGeom>
        </p:spPr>
        <p:txBody>
          <a:bodyPr lIns="0" tIns="0" rIns="0" bIns="0" rtlCol="0" anchor="t">
            <a:spAutoFit/>
          </a:bodyPr>
          <a:lstStyle/>
          <a:p>
            <a:pPr marL="0" lvl="0" indent="0" algn="ctr">
              <a:lnSpc>
                <a:spcPts val="13138"/>
              </a:lnSpc>
              <a:spcBef>
                <a:spcPct val="0"/>
              </a:spcBef>
            </a:pPr>
            <a:r>
              <a:rPr lang="en-US" sz="10948" b="1">
                <a:solidFill>
                  <a:srgbClr val="17E3B2"/>
                </a:solidFill>
                <a:latin typeface="Almarai Bold"/>
                <a:ea typeface="Almarai Bold"/>
                <a:cs typeface="Almarai Bold"/>
                <a:sym typeface="Almarai Bold"/>
              </a:rPr>
              <a:t>READ</a:t>
            </a:r>
          </a:p>
        </p:txBody>
      </p:sp>
      <p:sp>
        <p:nvSpPr>
          <p:cNvPr id="33" name="TextBox 33"/>
          <p:cNvSpPr txBox="1"/>
          <p:nvPr/>
        </p:nvSpPr>
        <p:spPr>
          <a:xfrm>
            <a:off x="440979" y="3255614"/>
            <a:ext cx="16818321" cy="2380615"/>
          </a:xfrm>
          <a:prstGeom prst="rect">
            <a:avLst/>
          </a:prstGeom>
        </p:spPr>
        <p:txBody>
          <a:bodyPr lIns="0" tIns="0" rIns="0" bIns="0" rtlCol="0" anchor="t">
            <a:spAutoFit/>
          </a:bodyPr>
          <a:lstStyle/>
          <a:p>
            <a:pPr algn="l">
              <a:lnSpc>
                <a:spcPts val="4759"/>
              </a:lnSpc>
            </a:pPr>
            <a:r>
              <a:rPr lang="en-US" sz="3399">
                <a:solidFill>
                  <a:srgbClr val="FFFFFF"/>
                </a:solidFill>
                <a:latin typeface="Canva Sans"/>
                <a:ea typeface="Canva Sans"/>
                <a:cs typeface="Canva Sans"/>
                <a:sym typeface="Canva Sans"/>
              </a:rPr>
              <a:t>The manager can access the Summary page to view a comprehensive overview of all rentals made. This page provides detailed insights, including the categories of cameras, the total number of rentals for each category, and the total revenue generated.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403</TotalTime>
  <Words>988</Words>
  <Application>Microsoft Office PowerPoint</Application>
  <PresentationFormat>Custom</PresentationFormat>
  <Paragraphs>159</Paragraphs>
  <Slides>31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Arial</vt:lpstr>
      <vt:lpstr>Calibri</vt:lpstr>
      <vt:lpstr>Almarai Bold</vt:lpstr>
      <vt:lpstr>Canva Sans Bold</vt:lpstr>
      <vt:lpstr>Canva Sans</vt:lpstr>
      <vt:lpstr>Gagalin</vt:lpstr>
      <vt:lpstr>Almarai</vt:lpstr>
      <vt:lpstr>Lalezar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108 Presentation</dc:title>
  <cp:lastModifiedBy>Dave Salte</cp:lastModifiedBy>
  <cp:revision>2</cp:revision>
  <dcterms:created xsi:type="dcterms:W3CDTF">2006-08-16T00:00:00Z</dcterms:created>
  <dcterms:modified xsi:type="dcterms:W3CDTF">2024-12-19T11:52:02Z</dcterms:modified>
  <dc:identifier>DAGZpV_zD8A</dc:identifier>
</cp:coreProperties>
</file>